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882499-7215-494C-88F4-D405EFA8402B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8D408FC7-FF35-BB44-AC69-E0CD25F99460}">
      <dgm:prSet phldrT="[Text]"/>
      <dgm:spPr/>
      <dgm:t>
        <a:bodyPr/>
        <a:lstStyle/>
        <a:p>
          <a:r>
            <a:rPr lang="en-US" dirty="0" smtClean="0"/>
            <a:t>02/08: </a:t>
          </a:r>
          <a:r>
            <a:rPr lang="en-US" dirty="0" err="1" smtClean="0"/>
            <a:t>gigapixel</a:t>
          </a:r>
          <a:r>
            <a:rPr lang="en-US" dirty="0" smtClean="0"/>
            <a:t> camera optimal tile project: empirical study</a:t>
          </a:r>
          <a:endParaRPr lang="en-US" dirty="0"/>
        </a:p>
      </dgm:t>
    </dgm:pt>
    <dgm:pt modelId="{A5A53DEB-DA52-0041-9E59-F25BFDAAB555}" type="parTrans" cxnId="{3CA49B12-C44F-6D4A-B29F-5007CEA5F3C9}">
      <dgm:prSet/>
      <dgm:spPr/>
      <dgm:t>
        <a:bodyPr/>
        <a:lstStyle/>
        <a:p>
          <a:endParaRPr lang="en-US"/>
        </a:p>
      </dgm:t>
    </dgm:pt>
    <dgm:pt modelId="{CB9ABB4E-A908-1849-BF48-E993C468EE82}" type="sibTrans" cxnId="{3CA49B12-C44F-6D4A-B29F-5007CEA5F3C9}">
      <dgm:prSet/>
      <dgm:spPr/>
      <dgm:t>
        <a:bodyPr/>
        <a:lstStyle/>
        <a:p>
          <a:endParaRPr lang="en-US"/>
        </a:p>
      </dgm:t>
    </dgm:pt>
    <dgm:pt modelId="{53F72CE5-0DAD-9441-9878-78DFBC7B90F7}">
      <dgm:prSet phldrT="[Text]"/>
      <dgm:spPr/>
      <dgm:t>
        <a:bodyPr/>
        <a:lstStyle/>
        <a:p>
          <a:r>
            <a:rPr lang="en-US" dirty="0" smtClean="0"/>
            <a:t>02/08 Decide oral exam topic</a:t>
          </a:r>
          <a:endParaRPr lang="en-US" dirty="0"/>
        </a:p>
      </dgm:t>
    </dgm:pt>
    <dgm:pt modelId="{6D46D6EE-1C90-EB41-BEF3-657B9AD6F91D}" type="parTrans" cxnId="{2F32EF45-91E1-FD49-8115-A01F1AA872A3}">
      <dgm:prSet/>
      <dgm:spPr/>
      <dgm:t>
        <a:bodyPr/>
        <a:lstStyle/>
        <a:p>
          <a:endParaRPr lang="en-US"/>
        </a:p>
      </dgm:t>
    </dgm:pt>
    <dgm:pt modelId="{1D2952D8-B0A7-4042-812F-088E648EF5BC}" type="sibTrans" cxnId="{2F32EF45-91E1-FD49-8115-A01F1AA872A3}">
      <dgm:prSet/>
      <dgm:spPr/>
      <dgm:t>
        <a:bodyPr/>
        <a:lstStyle/>
        <a:p>
          <a:endParaRPr lang="en-US"/>
        </a:p>
      </dgm:t>
    </dgm:pt>
    <dgm:pt modelId="{8E379796-2F71-6845-9A14-259B1CF6BF05}">
      <dgm:prSet phldrT="[Text]"/>
      <dgm:spPr/>
      <dgm:t>
        <a:bodyPr/>
        <a:lstStyle/>
        <a:p>
          <a:r>
            <a:rPr lang="en-US" dirty="0" smtClean="0"/>
            <a:t>02/15 prepare for oral exam</a:t>
          </a:r>
          <a:endParaRPr lang="en-US" dirty="0"/>
        </a:p>
      </dgm:t>
    </dgm:pt>
    <dgm:pt modelId="{8683E435-866B-324F-85DB-5D8B260D4872}" type="parTrans" cxnId="{A037BFDE-9A91-3E42-B8E9-E50D2ADC6DFB}">
      <dgm:prSet/>
      <dgm:spPr/>
      <dgm:t>
        <a:bodyPr/>
        <a:lstStyle/>
        <a:p>
          <a:endParaRPr lang="en-US"/>
        </a:p>
      </dgm:t>
    </dgm:pt>
    <dgm:pt modelId="{8640A1A8-6861-8D4E-A774-C2235B758623}" type="sibTrans" cxnId="{A037BFDE-9A91-3E42-B8E9-E50D2ADC6DFB}">
      <dgm:prSet/>
      <dgm:spPr/>
      <dgm:t>
        <a:bodyPr/>
        <a:lstStyle/>
        <a:p>
          <a:endParaRPr lang="en-US"/>
        </a:p>
      </dgm:t>
    </dgm:pt>
    <dgm:pt modelId="{BD960E15-C406-D746-8CB2-E7DBD0CFA35B}">
      <dgm:prSet/>
      <dgm:spPr/>
      <dgm:t>
        <a:bodyPr/>
        <a:lstStyle/>
        <a:p>
          <a:r>
            <a:rPr lang="en-US" dirty="0" smtClean="0"/>
            <a:t>02/08 Prepare for dissertation</a:t>
          </a:r>
          <a:endParaRPr lang="en-US" dirty="0"/>
        </a:p>
      </dgm:t>
    </dgm:pt>
    <dgm:pt modelId="{F696A876-A3EB-D743-88FF-2BBC8DD647FA}" type="parTrans" cxnId="{509BBD64-5404-CC41-8D22-D6E89F24A0C6}">
      <dgm:prSet/>
      <dgm:spPr/>
      <dgm:t>
        <a:bodyPr/>
        <a:lstStyle/>
        <a:p>
          <a:endParaRPr lang="en-US"/>
        </a:p>
      </dgm:t>
    </dgm:pt>
    <dgm:pt modelId="{AEBDA12E-07AB-B540-9092-E0CC9186A026}" type="sibTrans" cxnId="{509BBD64-5404-CC41-8D22-D6E89F24A0C6}">
      <dgm:prSet/>
      <dgm:spPr/>
      <dgm:t>
        <a:bodyPr/>
        <a:lstStyle/>
        <a:p>
          <a:endParaRPr lang="en-US"/>
        </a:p>
      </dgm:t>
    </dgm:pt>
    <dgm:pt modelId="{893A6FCA-F4F3-3F40-BC5F-0FF534CDADF1}">
      <dgm:prSet phldrT="[Text]"/>
      <dgm:spPr/>
      <dgm:t>
        <a:bodyPr/>
        <a:lstStyle/>
        <a:p>
          <a:r>
            <a:rPr lang="en-US" dirty="0" smtClean="0"/>
            <a:t>03/15: write paper on the optimal tile project</a:t>
          </a:r>
          <a:endParaRPr lang="en-US" dirty="0"/>
        </a:p>
      </dgm:t>
    </dgm:pt>
    <dgm:pt modelId="{D3ED6C50-5FCD-CF43-9B0B-8D89ECD1DC1C}" type="parTrans" cxnId="{D48357C7-1807-D64C-B5C9-1EA3BB6BF993}">
      <dgm:prSet/>
      <dgm:spPr/>
      <dgm:t>
        <a:bodyPr/>
        <a:lstStyle/>
        <a:p>
          <a:endParaRPr lang="en-US"/>
        </a:p>
      </dgm:t>
    </dgm:pt>
    <dgm:pt modelId="{306DE6FA-B0BB-DC4A-BABD-9114ADBC3AB9}" type="sibTrans" cxnId="{D48357C7-1807-D64C-B5C9-1EA3BB6BF993}">
      <dgm:prSet/>
      <dgm:spPr/>
      <dgm:t>
        <a:bodyPr/>
        <a:lstStyle/>
        <a:p>
          <a:endParaRPr lang="en-US"/>
        </a:p>
      </dgm:t>
    </dgm:pt>
    <dgm:pt modelId="{B6B32B30-4011-8A40-AD5F-FF925FB47A99}">
      <dgm:prSet/>
      <dgm:spPr/>
      <dgm:t>
        <a:bodyPr/>
        <a:lstStyle/>
        <a:p>
          <a:r>
            <a:rPr lang="en-US" dirty="0" smtClean="0"/>
            <a:t>05/30 dissertation defense</a:t>
          </a:r>
          <a:endParaRPr lang="en-US" dirty="0"/>
        </a:p>
      </dgm:t>
    </dgm:pt>
    <dgm:pt modelId="{BF10AF13-6C06-9645-8543-A2DEE8D0B561}" type="parTrans" cxnId="{E27665EB-7C51-484E-8A27-317B0E16C915}">
      <dgm:prSet/>
      <dgm:spPr/>
      <dgm:t>
        <a:bodyPr/>
        <a:lstStyle/>
        <a:p>
          <a:endParaRPr lang="en-US"/>
        </a:p>
      </dgm:t>
    </dgm:pt>
    <dgm:pt modelId="{A7396268-0ABC-2B4C-9749-D4761A91A974}" type="sibTrans" cxnId="{E27665EB-7C51-484E-8A27-317B0E16C915}">
      <dgm:prSet/>
      <dgm:spPr/>
      <dgm:t>
        <a:bodyPr/>
        <a:lstStyle/>
        <a:p>
          <a:endParaRPr lang="en-US"/>
        </a:p>
      </dgm:t>
    </dgm:pt>
    <dgm:pt modelId="{2C32E50E-D3E7-9D42-BA06-4EBF1FCE6D0C}">
      <dgm:prSet/>
      <dgm:spPr/>
      <dgm:t>
        <a:bodyPr/>
        <a:lstStyle/>
        <a:p>
          <a:r>
            <a:rPr lang="en-US" dirty="0" smtClean="0"/>
            <a:t>04/01 optimal tile project paper submission</a:t>
          </a:r>
          <a:endParaRPr lang="en-US" dirty="0"/>
        </a:p>
      </dgm:t>
    </dgm:pt>
    <dgm:pt modelId="{7D410222-63E7-9943-AE4E-836D8581CCFA}" type="parTrans" cxnId="{F269C8EE-A56D-2744-90AF-CBACB03DDC79}">
      <dgm:prSet/>
      <dgm:spPr/>
      <dgm:t>
        <a:bodyPr/>
        <a:lstStyle/>
        <a:p>
          <a:endParaRPr lang="en-US"/>
        </a:p>
      </dgm:t>
    </dgm:pt>
    <dgm:pt modelId="{8E4C8F4A-623B-8D4A-98B1-213192302BF5}" type="sibTrans" cxnId="{F269C8EE-A56D-2744-90AF-CBACB03DDC79}">
      <dgm:prSet/>
      <dgm:spPr/>
      <dgm:t>
        <a:bodyPr/>
        <a:lstStyle/>
        <a:p>
          <a:endParaRPr lang="en-US"/>
        </a:p>
      </dgm:t>
    </dgm:pt>
    <dgm:pt modelId="{9A691435-F491-D64D-9E00-6B4099EF39C4}">
      <dgm:prSet/>
      <dgm:spPr/>
      <dgm:t>
        <a:bodyPr/>
        <a:lstStyle/>
        <a:p>
          <a:r>
            <a:rPr lang="en-US" dirty="0" smtClean="0"/>
            <a:t>04/01 oral exam</a:t>
          </a:r>
          <a:endParaRPr lang="en-US" dirty="0"/>
        </a:p>
      </dgm:t>
    </dgm:pt>
    <dgm:pt modelId="{11A4D0E7-202C-6E40-924A-3D9797AF95C8}" type="parTrans" cxnId="{20BCBC0E-8BD4-DE44-B376-CE6DEFD45493}">
      <dgm:prSet/>
      <dgm:spPr/>
      <dgm:t>
        <a:bodyPr/>
        <a:lstStyle/>
        <a:p>
          <a:endParaRPr lang="en-US"/>
        </a:p>
      </dgm:t>
    </dgm:pt>
    <dgm:pt modelId="{02337CAA-73C1-C748-A9F3-3C9D71EC7296}" type="sibTrans" cxnId="{20BCBC0E-8BD4-DE44-B376-CE6DEFD45493}">
      <dgm:prSet/>
      <dgm:spPr/>
      <dgm:t>
        <a:bodyPr/>
        <a:lstStyle/>
        <a:p>
          <a:endParaRPr lang="en-US"/>
        </a:p>
      </dgm:t>
    </dgm:pt>
    <dgm:pt modelId="{F2448BE6-A466-EF4A-A12B-AC92A379D944}" type="pres">
      <dgm:prSet presAssocID="{68882499-7215-494C-88F4-D405EFA8402B}" presName="Name0" presStyleCnt="0">
        <dgm:presLayoutVars>
          <dgm:dir/>
          <dgm:resizeHandles val="exact"/>
        </dgm:presLayoutVars>
      </dgm:prSet>
      <dgm:spPr/>
    </dgm:pt>
    <dgm:pt modelId="{239D6B0B-EB24-5043-9B39-67D58B0DA125}" type="pres">
      <dgm:prSet presAssocID="{68882499-7215-494C-88F4-D405EFA8402B}" presName="arrow" presStyleLbl="bgShp" presStyleIdx="0" presStyleCnt="1" custScaleY="63228"/>
      <dgm:spPr/>
    </dgm:pt>
    <dgm:pt modelId="{9C4A17BF-A337-1D4C-908F-523352B457EF}" type="pres">
      <dgm:prSet presAssocID="{68882499-7215-494C-88F4-D405EFA8402B}" presName="points" presStyleCnt="0"/>
      <dgm:spPr/>
    </dgm:pt>
    <dgm:pt modelId="{677BBBCB-DDC4-5D4E-A8A3-E89AE0626C06}" type="pres">
      <dgm:prSet presAssocID="{8D408FC7-FF35-BB44-AC69-E0CD25F99460}" presName="compositeA" presStyleCnt="0"/>
      <dgm:spPr/>
    </dgm:pt>
    <dgm:pt modelId="{B1834C31-4CDC-6E47-A4A5-80ADD79FECA5}" type="pres">
      <dgm:prSet presAssocID="{8D408FC7-FF35-BB44-AC69-E0CD25F99460}" presName="textA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12E15-CB51-BE43-A879-38D2D072BC16}" type="pres">
      <dgm:prSet presAssocID="{8D408FC7-FF35-BB44-AC69-E0CD25F99460}" presName="circleA" presStyleLbl="node1" presStyleIdx="0" presStyleCnt="8"/>
      <dgm:spPr/>
    </dgm:pt>
    <dgm:pt modelId="{ED72D664-9FB5-B84E-B009-9E8856625D58}" type="pres">
      <dgm:prSet presAssocID="{8D408FC7-FF35-BB44-AC69-E0CD25F99460}" presName="spaceA" presStyleCnt="0"/>
      <dgm:spPr/>
    </dgm:pt>
    <dgm:pt modelId="{0042B0B9-0361-AF46-AD97-7635E252AEBE}" type="pres">
      <dgm:prSet presAssocID="{CB9ABB4E-A908-1849-BF48-E993C468EE82}" presName="space" presStyleCnt="0"/>
      <dgm:spPr/>
    </dgm:pt>
    <dgm:pt modelId="{C95D5718-1018-BB48-9DC9-93204FAD6EA8}" type="pres">
      <dgm:prSet presAssocID="{53F72CE5-0DAD-9441-9878-78DFBC7B90F7}" presName="compositeB" presStyleCnt="0"/>
      <dgm:spPr/>
    </dgm:pt>
    <dgm:pt modelId="{2391F583-975F-574E-8AD1-891A84A82F78}" type="pres">
      <dgm:prSet presAssocID="{53F72CE5-0DAD-9441-9878-78DFBC7B90F7}" presName="textB" presStyleLbl="revTx" presStyleIdx="1" presStyleCnt="8" custLinFactX="-50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BF27D-A370-3547-B23F-DB5FF84FDCC6}" type="pres">
      <dgm:prSet presAssocID="{53F72CE5-0DAD-9441-9878-78DFBC7B90F7}" presName="circleB" presStyleLbl="node1" presStyleIdx="1" presStyleCnt="8" custLinFactX="-100000" custLinFactNeighborX="-123029" custLinFactNeighborY="0"/>
      <dgm:spPr/>
    </dgm:pt>
    <dgm:pt modelId="{5A390CF1-11E7-1C4A-9A65-1CC39859260C}" type="pres">
      <dgm:prSet presAssocID="{53F72CE5-0DAD-9441-9878-78DFBC7B90F7}" presName="spaceB" presStyleCnt="0"/>
      <dgm:spPr/>
    </dgm:pt>
    <dgm:pt modelId="{24146078-66E5-C840-BB71-2FBDCB7C7102}" type="pres">
      <dgm:prSet presAssocID="{1D2952D8-B0A7-4042-812F-088E648EF5BC}" presName="space" presStyleCnt="0"/>
      <dgm:spPr/>
    </dgm:pt>
    <dgm:pt modelId="{634B8FA5-5BC7-B747-A3AE-8C3757868D04}" type="pres">
      <dgm:prSet presAssocID="{BD960E15-C406-D746-8CB2-E7DBD0CFA35B}" presName="compositeA" presStyleCnt="0"/>
      <dgm:spPr/>
    </dgm:pt>
    <dgm:pt modelId="{0CD9A5B0-5658-654B-89AE-9470A2228A68}" type="pres">
      <dgm:prSet presAssocID="{BD960E15-C406-D746-8CB2-E7DBD0CFA35B}" presName="textA" presStyleLbl="revTx" presStyleIdx="2" presStyleCnt="8" custLinFactX="-33610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DEC04-4469-0A4D-B37F-68E36DBD8885}" type="pres">
      <dgm:prSet presAssocID="{BD960E15-C406-D746-8CB2-E7DBD0CFA35B}" presName="circleA" presStyleLbl="node1" presStyleIdx="2" presStyleCnt="8" custLinFactX="-200000" custLinFactNeighborX="-262378"/>
      <dgm:spPr/>
    </dgm:pt>
    <dgm:pt modelId="{E1ED3B07-6D3B-4849-89DC-E23695A3CDE0}" type="pres">
      <dgm:prSet presAssocID="{BD960E15-C406-D746-8CB2-E7DBD0CFA35B}" presName="spaceA" presStyleCnt="0"/>
      <dgm:spPr/>
    </dgm:pt>
    <dgm:pt modelId="{B64110B2-C6A3-5E49-942E-672481CB102C}" type="pres">
      <dgm:prSet presAssocID="{AEBDA12E-07AB-B540-9092-E0CC9186A026}" presName="space" presStyleCnt="0"/>
      <dgm:spPr/>
    </dgm:pt>
    <dgm:pt modelId="{48601BCD-21C4-324D-824A-DD82465E51D7}" type="pres">
      <dgm:prSet presAssocID="{8E379796-2F71-6845-9A14-259B1CF6BF05}" presName="compositeB" presStyleCnt="0"/>
      <dgm:spPr/>
    </dgm:pt>
    <dgm:pt modelId="{260B7A03-C33F-8F4B-AF87-8B33A0B7AE88}" type="pres">
      <dgm:prSet presAssocID="{8E379796-2F71-6845-9A14-259B1CF6BF05}" presName="textB" presStyleLbl="revTx" presStyleIdx="3" presStyleCnt="8" custLinFactX="-63976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9431-DB66-434E-961B-3840A7409CED}" type="pres">
      <dgm:prSet presAssocID="{8E379796-2F71-6845-9A14-259B1CF6BF05}" presName="circleB" presStyleLbl="node1" presStyleIdx="3" presStyleCnt="8" custLinFactX="-200000" custLinFactNeighborX="-240619"/>
      <dgm:spPr/>
    </dgm:pt>
    <dgm:pt modelId="{E217F0BA-E12A-0C46-AE98-4553BD79E2F1}" type="pres">
      <dgm:prSet presAssocID="{8E379796-2F71-6845-9A14-259B1CF6BF05}" presName="spaceB" presStyleCnt="0"/>
      <dgm:spPr/>
    </dgm:pt>
    <dgm:pt modelId="{6E6900C9-6CB4-6949-9042-CF9910095F52}" type="pres">
      <dgm:prSet presAssocID="{8640A1A8-6861-8D4E-A774-C2235B758623}" presName="space" presStyleCnt="0"/>
      <dgm:spPr/>
    </dgm:pt>
    <dgm:pt modelId="{FD5433E9-297E-0C4C-A191-FB578ECA47D3}" type="pres">
      <dgm:prSet presAssocID="{893A6FCA-F4F3-3F40-BC5F-0FF534CDADF1}" presName="compositeA" presStyleCnt="0"/>
      <dgm:spPr/>
    </dgm:pt>
    <dgm:pt modelId="{773C7864-6326-EC43-8F80-D42A8B69B622}" type="pres">
      <dgm:prSet presAssocID="{893A6FCA-F4F3-3F40-BC5F-0FF534CDADF1}" presName="textA" presStyleLbl="revTx" presStyleIdx="4" presStyleCnt="8" custLinFactX="-10885" custLinFactNeighborX="-100000" custLinFactNeighborY="8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301F1-7815-CA4B-B4F3-6950A88D22AD}" type="pres">
      <dgm:prSet presAssocID="{893A6FCA-F4F3-3F40-BC5F-0FF534CDADF1}" presName="circleA" presStyleLbl="node1" presStyleIdx="4" presStyleCnt="8" custLinFactX="-100000" custLinFactNeighborX="-188306" custLinFactNeighborY="5440"/>
      <dgm:spPr/>
    </dgm:pt>
    <dgm:pt modelId="{E8ADB618-554B-AC46-951B-A62DEDE29023}" type="pres">
      <dgm:prSet presAssocID="{893A6FCA-F4F3-3F40-BC5F-0FF534CDADF1}" presName="spaceA" presStyleCnt="0"/>
      <dgm:spPr/>
    </dgm:pt>
    <dgm:pt modelId="{C334C45D-5211-7244-BB9D-57152141B9AF}" type="pres">
      <dgm:prSet presAssocID="{306DE6FA-B0BB-DC4A-BABD-9114ADBC3AB9}" presName="space" presStyleCnt="0"/>
      <dgm:spPr/>
    </dgm:pt>
    <dgm:pt modelId="{F7F0CFA9-A04D-FB42-A7C6-9CC46CAE296B}" type="pres">
      <dgm:prSet presAssocID="{2C32E50E-D3E7-9D42-BA06-4EBF1FCE6D0C}" presName="compositeB" presStyleCnt="0"/>
      <dgm:spPr/>
    </dgm:pt>
    <dgm:pt modelId="{D43B003D-90B9-9D44-A469-2AAF908B7487}" type="pres">
      <dgm:prSet presAssocID="{2C32E50E-D3E7-9D42-BA06-4EBF1FCE6D0C}" presName="textB" presStyleLbl="revTx" presStyleIdx="5" presStyleCnt="8" custLinFactX="-23488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FED4B-3B45-7D47-8761-E6A47BB4BDA0}" type="pres">
      <dgm:prSet presAssocID="{2C32E50E-D3E7-9D42-BA06-4EBF1FCE6D0C}" presName="circleB" presStyleLbl="node1" presStyleIdx="5" presStyleCnt="8" custLinFactX="-115505" custLinFactNeighborX="-200000" custLinFactNeighborY="5440"/>
      <dgm:spPr/>
    </dgm:pt>
    <dgm:pt modelId="{0A6D4D6B-9FB8-DF4F-BD2F-C0402072E12C}" type="pres">
      <dgm:prSet presAssocID="{2C32E50E-D3E7-9D42-BA06-4EBF1FCE6D0C}" presName="spaceB" presStyleCnt="0"/>
      <dgm:spPr/>
    </dgm:pt>
    <dgm:pt modelId="{FBAFC491-6E51-0A4D-983C-7FD5B43E113B}" type="pres">
      <dgm:prSet presAssocID="{8E4C8F4A-623B-8D4A-98B1-213192302BF5}" presName="space" presStyleCnt="0"/>
      <dgm:spPr/>
    </dgm:pt>
    <dgm:pt modelId="{27720E0C-6BDC-FF45-A9D4-D000A3D66D23}" type="pres">
      <dgm:prSet presAssocID="{9A691435-F491-D64D-9E00-6B4099EF39C4}" presName="compositeA" presStyleCnt="0"/>
      <dgm:spPr/>
    </dgm:pt>
    <dgm:pt modelId="{AFDF5F05-7120-8C48-A570-FD6061476FAD}" type="pres">
      <dgm:prSet presAssocID="{9A691435-F491-D64D-9E00-6B4099EF39C4}" presName="textA" presStyleLbl="revTx" presStyleIdx="6" presStyleCnt="8" custScaleY="53547" custLinFactX="-100000" custLinFactNeighborX="-125361" custLinFactNeighborY="2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5FE4E-0111-124C-AB8C-BD1DCF61139F}" type="pres">
      <dgm:prSet presAssocID="{9A691435-F491-D64D-9E00-6B4099EF39C4}" presName="circleA" presStyleLbl="node1" presStyleIdx="6" presStyleCnt="8" custLinFactX="-275088" custLinFactNeighborX="-300000" custLinFactNeighborY="50935"/>
      <dgm:spPr/>
    </dgm:pt>
    <dgm:pt modelId="{626D595C-3B48-924D-9A93-A43D85226E2E}" type="pres">
      <dgm:prSet presAssocID="{9A691435-F491-D64D-9E00-6B4099EF39C4}" presName="spaceA" presStyleCnt="0"/>
      <dgm:spPr/>
    </dgm:pt>
    <dgm:pt modelId="{C1394C3F-1999-E44F-BB4A-0CB6747E1781}" type="pres">
      <dgm:prSet presAssocID="{02337CAA-73C1-C748-A9F3-3C9D71EC7296}" presName="space" presStyleCnt="0"/>
      <dgm:spPr/>
    </dgm:pt>
    <dgm:pt modelId="{B53AF2EB-E4D6-2B4C-A738-8B137737E31A}" type="pres">
      <dgm:prSet presAssocID="{B6B32B30-4011-8A40-AD5F-FF925FB47A99}" presName="compositeB" presStyleCnt="0"/>
      <dgm:spPr/>
    </dgm:pt>
    <dgm:pt modelId="{6D250FBD-1FD9-6645-990D-CD8DBB802C7D}" type="pres">
      <dgm:prSet presAssocID="{B6B32B30-4011-8A40-AD5F-FF925FB47A99}" presName="textB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97270-4736-FA46-B15D-0848F83AA291}" type="pres">
      <dgm:prSet presAssocID="{B6B32B30-4011-8A40-AD5F-FF925FB47A99}" presName="circleB" presStyleLbl="node1" presStyleIdx="7" presStyleCnt="8"/>
      <dgm:spPr/>
    </dgm:pt>
    <dgm:pt modelId="{7EF57EC1-0FE2-5647-9AEB-2F14C9A6C2F9}" type="pres">
      <dgm:prSet presAssocID="{B6B32B30-4011-8A40-AD5F-FF925FB47A99}" presName="spaceB" presStyleCnt="0"/>
      <dgm:spPr/>
    </dgm:pt>
  </dgm:ptLst>
  <dgm:cxnLst>
    <dgm:cxn modelId="{179DEFC9-F058-644D-8077-E56DD4457187}" type="presOf" srcId="{53F72CE5-0DAD-9441-9878-78DFBC7B90F7}" destId="{2391F583-975F-574E-8AD1-891A84A82F78}" srcOrd="0" destOrd="0" presId="urn:microsoft.com/office/officeart/2005/8/layout/hProcess11"/>
    <dgm:cxn modelId="{4DF9DFB6-EC9D-174E-9D56-3D6F3FC58187}" type="presOf" srcId="{68882499-7215-494C-88F4-D405EFA8402B}" destId="{F2448BE6-A466-EF4A-A12B-AC92A379D944}" srcOrd="0" destOrd="0" presId="urn:microsoft.com/office/officeart/2005/8/layout/hProcess11"/>
    <dgm:cxn modelId="{3CA49B12-C44F-6D4A-B29F-5007CEA5F3C9}" srcId="{68882499-7215-494C-88F4-D405EFA8402B}" destId="{8D408FC7-FF35-BB44-AC69-E0CD25F99460}" srcOrd="0" destOrd="0" parTransId="{A5A53DEB-DA52-0041-9E59-F25BFDAAB555}" sibTransId="{CB9ABB4E-A908-1849-BF48-E993C468EE82}"/>
    <dgm:cxn modelId="{E27665EB-7C51-484E-8A27-317B0E16C915}" srcId="{68882499-7215-494C-88F4-D405EFA8402B}" destId="{B6B32B30-4011-8A40-AD5F-FF925FB47A99}" srcOrd="7" destOrd="0" parTransId="{BF10AF13-6C06-9645-8543-A2DEE8D0B561}" sibTransId="{A7396268-0ABC-2B4C-9749-D4761A91A974}"/>
    <dgm:cxn modelId="{9B09F8CF-D30F-B844-9CE3-8845D30EB293}" type="presOf" srcId="{2C32E50E-D3E7-9D42-BA06-4EBF1FCE6D0C}" destId="{D43B003D-90B9-9D44-A469-2AAF908B7487}" srcOrd="0" destOrd="0" presId="urn:microsoft.com/office/officeart/2005/8/layout/hProcess11"/>
    <dgm:cxn modelId="{20BCBC0E-8BD4-DE44-B376-CE6DEFD45493}" srcId="{68882499-7215-494C-88F4-D405EFA8402B}" destId="{9A691435-F491-D64D-9E00-6B4099EF39C4}" srcOrd="6" destOrd="0" parTransId="{11A4D0E7-202C-6E40-924A-3D9797AF95C8}" sibTransId="{02337CAA-73C1-C748-A9F3-3C9D71EC7296}"/>
    <dgm:cxn modelId="{D48357C7-1807-D64C-B5C9-1EA3BB6BF993}" srcId="{68882499-7215-494C-88F4-D405EFA8402B}" destId="{893A6FCA-F4F3-3F40-BC5F-0FF534CDADF1}" srcOrd="4" destOrd="0" parTransId="{D3ED6C50-5FCD-CF43-9B0B-8D89ECD1DC1C}" sibTransId="{306DE6FA-B0BB-DC4A-BABD-9114ADBC3AB9}"/>
    <dgm:cxn modelId="{2F32EF45-91E1-FD49-8115-A01F1AA872A3}" srcId="{68882499-7215-494C-88F4-D405EFA8402B}" destId="{53F72CE5-0DAD-9441-9878-78DFBC7B90F7}" srcOrd="1" destOrd="0" parTransId="{6D46D6EE-1C90-EB41-BEF3-657B9AD6F91D}" sibTransId="{1D2952D8-B0A7-4042-812F-088E648EF5BC}"/>
    <dgm:cxn modelId="{A0282991-8403-D749-AD32-FBEA240BAAE0}" type="presOf" srcId="{893A6FCA-F4F3-3F40-BC5F-0FF534CDADF1}" destId="{773C7864-6326-EC43-8F80-D42A8B69B622}" srcOrd="0" destOrd="0" presId="urn:microsoft.com/office/officeart/2005/8/layout/hProcess11"/>
    <dgm:cxn modelId="{D41E6D83-F53E-BB49-AEC1-5A867492321B}" type="presOf" srcId="{9A691435-F491-D64D-9E00-6B4099EF39C4}" destId="{AFDF5F05-7120-8C48-A570-FD6061476FAD}" srcOrd="0" destOrd="0" presId="urn:microsoft.com/office/officeart/2005/8/layout/hProcess11"/>
    <dgm:cxn modelId="{40F363D5-F87E-E045-A964-E2DED39A3DAB}" type="presOf" srcId="{8D408FC7-FF35-BB44-AC69-E0CD25F99460}" destId="{B1834C31-4CDC-6E47-A4A5-80ADD79FECA5}" srcOrd="0" destOrd="0" presId="urn:microsoft.com/office/officeart/2005/8/layout/hProcess11"/>
    <dgm:cxn modelId="{04FCEF8A-148F-484B-A15F-79B1E14B770E}" type="presOf" srcId="{BD960E15-C406-D746-8CB2-E7DBD0CFA35B}" destId="{0CD9A5B0-5658-654B-89AE-9470A2228A68}" srcOrd="0" destOrd="0" presId="urn:microsoft.com/office/officeart/2005/8/layout/hProcess11"/>
    <dgm:cxn modelId="{F269C8EE-A56D-2744-90AF-CBACB03DDC79}" srcId="{68882499-7215-494C-88F4-D405EFA8402B}" destId="{2C32E50E-D3E7-9D42-BA06-4EBF1FCE6D0C}" srcOrd="5" destOrd="0" parTransId="{7D410222-63E7-9943-AE4E-836D8581CCFA}" sibTransId="{8E4C8F4A-623B-8D4A-98B1-213192302BF5}"/>
    <dgm:cxn modelId="{509BBD64-5404-CC41-8D22-D6E89F24A0C6}" srcId="{68882499-7215-494C-88F4-D405EFA8402B}" destId="{BD960E15-C406-D746-8CB2-E7DBD0CFA35B}" srcOrd="2" destOrd="0" parTransId="{F696A876-A3EB-D743-88FF-2BBC8DD647FA}" sibTransId="{AEBDA12E-07AB-B540-9092-E0CC9186A026}"/>
    <dgm:cxn modelId="{A037BFDE-9A91-3E42-B8E9-E50D2ADC6DFB}" srcId="{68882499-7215-494C-88F4-D405EFA8402B}" destId="{8E379796-2F71-6845-9A14-259B1CF6BF05}" srcOrd="3" destOrd="0" parTransId="{8683E435-866B-324F-85DB-5D8B260D4872}" sibTransId="{8640A1A8-6861-8D4E-A774-C2235B758623}"/>
    <dgm:cxn modelId="{DB21D194-BE86-2749-99E8-3691349468D7}" type="presOf" srcId="{B6B32B30-4011-8A40-AD5F-FF925FB47A99}" destId="{6D250FBD-1FD9-6645-990D-CD8DBB802C7D}" srcOrd="0" destOrd="0" presId="urn:microsoft.com/office/officeart/2005/8/layout/hProcess11"/>
    <dgm:cxn modelId="{829FBDB7-DE30-6C40-963C-D18A02115A53}" type="presOf" srcId="{8E379796-2F71-6845-9A14-259B1CF6BF05}" destId="{260B7A03-C33F-8F4B-AF87-8B33A0B7AE88}" srcOrd="0" destOrd="0" presId="urn:microsoft.com/office/officeart/2005/8/layout/hProcess11"/>
    <dgm:cxn modelId="{C7DF7462-084A-BB47-A56D-BC09088B0A06}" type="presParOf" srcId="{F2448BE6-A466-EF4A-A12B-AC92A379D944}" destId="{239D6B0B-EB24-5043-9B39-67D58B0DA125}" srcOrd="0" destOrd="0" presId="urn:microsoft.com/office/officeart/2005/8/layout/hProcess11"/>
    <dgm:cxn modelId="{124D1CEE-F1B2-2943-AE8C-2BCD6E9A4D73}" type="presParOf" srcId="{F2448BE6-A466-EF4A-A12B-AC92A379D944}" destId="{9C4A17BF-A337-1D4C-908F-523352B457EF}" srcOrd="1" destOrd="0" presId="urn:microsoft.com/office/officeart/2005/8/layout/hProcess11"/>
    <dgm:cxn modelId="{0904753C-DF81-F34A-BC50-7981CFC28C4C}" type="presParOf" srcId="{9C4A17BF-A337-1D4C-908F-523352B457EF}" destId="{677BBBCB-DDC4-5D4E-A8A3-E89AE0626C06}" srcOrd="0" destOrd="0" presId="urn:microsoft.com/office/officeart/2005/8/layout/hProcess11"/>
    <dgm:cxn modelId="{A9DB918C-613E-3F4D-98E3-2B9700FA0709}" type="presParOf" srcId="{677BBBCB-DDC4-5D4E-A8A3-E89AE0626C06}" destId="{B1834C31-4CDC-6E47-A4A5-80ADD79FECA5}" srcOrd="0" destOrd="0" presId="urn:microsoft.com/office/officeart/2005/8/layout/hProcess11"/>
    <dgm:cxn modelId="{926EC629-6B2A-FC4B-959A-1D11E4254AA1}" type="presParOf" srcId="{677BBBCB-DDC4-5D4E-A8A3-E89AE0626C06}" destId="{52112E15-CB51-BE43-A879-38D2D072BC16}" srcOrd="1" destOrd="0" presId="urn:microsoft.com/office/officeart/2005/8/layout/hProcess11"/>
    <dgm:cxn modelId="{3858C3CC-7187-DE42-928E-3A80BD13D15C}" type="presParOf" srcId="{677BBBCB-DDC4-5D4E-A8A3-E89AE0626C06}" destId="{ED72D664-9FB5-B84E-B009-9E8856625D58}" srcOrd="2" destOrd="0" presId="urn:microsoft.com/office/officeart/2005/8/layout/hProcess11"/>
    <dgm:cxn modelId="{B7F80D4A-206C-4148-830E-B54CE3CF055E}" type="presParOf" srcId="{9C4A17BF-A337-1D4C-908F-523352B457EF}" destId="{0042B0B9-0361-AF46-AD97-7635E252AEBE}" srcOrd="1" destOrd="0" presId="urn:microsoft.com/office/officeart/2005/8/layout/hProcess11"/>
    <dgm:cxn modelId="{6E4A37A2-C970-4E4E-841E-5627F9E212C8}" type="presParOf" srcId="{9C4A17BF-A337-1D4C-908F-523352B457EF}" destId="{C95D5718-1018-BB48-9DC9-93204FAD6EA8}" srcOrd="2" destOrd="0" presId="urn:microsoft.com/office/officeart/2005/8/layout/hProcess11"/>
    <dgm:cxn modelId="{B822E3C3-3DD3-BE4A-9FDA-19844F8E6396}" type="presParOf" srcId="{C95D5718-1018-BB48-9DC9-93204FAD6EA8}" destId="{2391F583-975F-574E-8AD1-891A84A82F78}" srcOrd="0" destOrd="0" presId="urn:microsoft.com/office/officeart/2005/8/layout/hProcess11"/>
    <dgm:cxn modelId="{801CA0D3-093F-3E49-96BF-7D709BD5F237}" type="presParOf" srcId="{C95D5718-1018-BB48-9DC9-93204FAD6EA8}" destId="{AFDBF27D-A370-3547-B23F-DB5FF84FDCC6}" srcOrd="1" destOrd="0" presId="urn:microsoft.com/office/officeart/2005/8/layout/hProcess11"/>
    <dgm:cxn modelId="{6A99D44E-AC21-D143-8593-54BF15E7A98E}" type="presParOf" srcId="{C95D5718-1018-BB48-9DC9-93204FAD6EA8}" destId="{5A390CF1-11E7-1C4A-9A65-1CC39859260C}" srcOrd="2" destOrd="0" presId="urn:microsoft.com/office/officeart/2005/8/layout/hProcess11"/>
    <dgm:cxn modelId="{C870C26B-1CEE-4442-AE42-1A923170087C}" type="presParOf" srcId="{9C4A17BF-A337-1D4C-908F-523352B457EF}" destId="{24146078-66E5-C840-BB71-2FBDCB7C7102}" srcOrd="3" destOrd="0" presId="urn:microsoft.com/office/officeart/2005/8/layout/hProcess11"/>
    <dgm:cxn modelId="{6FD8C4E3-3C79-5C46-8B27-23FDD5630071}" type="presParOf" srcId="{9C4A17BF-A337-1D4C-908F-523352B457EF}" destId="{634B8FA5-5BC7-B747-A3AE-8C3757868D04}" srcOrd="4" destOrd="0" presId="urn:microsoft.com/office/officeart/2005/8/layout/hProcess11"/>
    <dgm:cxn modelId="{2F952F3B-AE36-B146-9ACF-A57626C926B5}" type="presParOf" srcId="{634B8FA5-5BC7-B747-A3AE-8C3757868D04}" destId="{0CD9A5B0-5658-654B-89AE-9470A2228A68}" srcOrd="0" destOrd="0" presId="urn:microsoft.com/office/officeart/2005/8/layout/hProcess11"/>
    <dgm:cxn modelId="{793F6424-B302-FD42-A36E-456A284A3EF1}" type="presParOf" srcId="{634B8FA5-5BC7-B747-A3AE-8C3757868D04}" destId="{C99DEC04-4469-0A4D-B37F-68E36DBD8885}" srcOrd="1" destOrd="0" presId="urn:microsoft.com/office/officeart/2005/8/layout/hProcess11"/>
    <dgm:cxn modelId="{DAF19A8F-347F-574C-B682-7941699D1DA9}" type="presParOf" srcId="{634B8FA5-5BC7-B747-A3AE-8C3757868D04}" destId="{E1ED3B07-6D3B-4849-89DC-E23695A3CDE0}" srcOrd="2" destOrd="0" presId="urn:microsoft.com/office/officeart/2005/8/layout/hProcess11"/>
    <dgm:cxn modelId="{DC10E96D-E577-AA47-898B-FAB0D725DC42}" type="presParOf" srcId="{9C4A17BF-A337-1D4C-908F-523352B457EF}" destId="{B64110B2-C6A3-5E49-942E-672481CB102C}" srcOrd="5" destOrd="0" presId="urn:microsoft.com/office/officeart/2005/8/layout/hProcess11"/>
    <dgm:cxn modelId="{28AF1AE9-4FDB-E546-9AEA-2949D9D77015}" type="presParOf" srcId="{9C4A17BF-A337-1D4C-908F-523352B457EF}" destId="{48601BCD-21C4-324D-824A-DD82465E51D7}" srcOrd="6" destOrd="0" presId="urn:microsoft.com/office/officeart/2005/8/layout/hProcess11"/>
    <dgm:cxn modelId="{FE1D0235-3D7F-AF46-86A1-C0574791CD04}" type="presParOf" srcId="{48601BCD-21C4-324D-824A-DD82465E51D7}" destId="{260B7A03-C33F-8F4B-AF87-8B33A0B7AE88}" srcOrd="0" destOrd="0" presId="urn:microsoft.com/office/officeart/2005/8/layout/hProcess11"/>
    <dgm:cxn modelId="{9BA8BA31-D9FF-D240-8547-D4169D8D89E3}" type="presParOf" srcId="{48601BCD-21C4-324D-824A-DD82465E51D7}" destId="{AA6F9431-DB66-434E-961B-3840A7409CED}" srcOrd="1" destOrd="0" presId="urn:microsoft.com/office/officeart/2005/8/layout/hProcess11"/>
    <dgm:cxn modelId="{F301BD9A-196B-664D-8DDE-3CD9F47BE534}" type="presParOf" srcId="{48601BCD-21C4-324D-824A-DD82465E51D7}" destId="{E217F0BA-E12A-0C46-AE98-4553BD79E2F1}" srcOrd="2" destOrd="0" presId="urn:microsoft.com/office/officeart/2005/8/layout/hProcess11"/>
    <dgm:cxn modelId="{1343864D-C0D9-E54C-83AF-384B7517B1F5}" type="presParOf" srcId="{9C4A17BF-A337-1D4C-908F-523352B457EF}" destId="{6E6900C9-6CB4-6949-9042-CF9910095F52}" srcOrd="7" destOrd="0" presId="urn:microsoft.com/office/officeart/2005/8/layout/hProcess11"/>
    <dgm:cxn modelId="{51049E82-FAA0-B146-8266-ACF558062181}" type="presParOf" srcId="{9C4A17BF-A337-1D4C-908F-523352B457EF}" destId="{FD5433E9-297E-0C4C-A191-FB578ECA47D3}" srcOrd="8" destOrd="0" presId="urn:microsoft.com/office/officeart/2005/8/layout/hProcess11"/>
    <dgm:cxn modelId="{837086B4-055D-834D-9701-F480FE2EA8E6}" type="presParOf" srcId="{FD5433E9-297E-0C4C-A191-FB578ECA47D3}" destId="{773C7864-6326-EC43-8F80-D42A8B69B622}" srcOrd="0" destOrd="0" presId="urn:microsoft.com/office/officeart/2005/8/layout/hProcess11"/>
    <dgm:cxn modelId="{3C1127F8-BFAC-184A-80B0-27FF3F0264A7}" type="presParOf" srcId="{FD5433E9-297E-0C4C-A191-FB578ECA47D3}" destId="{9AA301F1-7815-CA4B-B4F3-6950A88D22AD}" srcOrd="1" destOrd="0" presId="urn:microsoft.com/office/officeart/2005/8/layout/hProcess11"/>
    <dgm:cxn modelId="{9009510A-A493-4644-91E0-3C6DBC6375A5}" type="presParOf" srcId="{FD5433E9-297E-0C4C-A191-FB578ECA47D3}" destId="{E8ADB618-554B-AC46-951B-A62DEDE29023}" srcOrd="2" destOrd="0" presId="urn:microsoft.com/office/officeart/2005/8/layout/hProcess11"/>
    <dgm:cxn modelId="{AD6671E2-B7FC-5444-9045-60BDEB4963E1}" type="presParOf" srcId="{9C4A17BF-A337-1D4C-908F-523352B457EF}" destId="{C334C45D-5211-7244-BB9D-57152141B9AF}" srcOrd="9" destOrd="0" presId="urn:microsoft.com/office/officeart/2005/8/layout/hProcess11"/>
    <dgm:cxn modelId="{657C4374-B104-D64F-8161-F94E95695946}" type="presParOf" srcId="{9C4A17BF-A337-1D4C-908F-523352B457EF}" destId="{F7F0CFA9-A04D-FB42-A7C6-9CC46CAE296B}" srcOrd="10" destOrd="0" presId="urn:microsoft.com/office/officeart/2005/8/layout/hProcess11"/>
    <dgm:cxn modelId="{6EDF1994-54C6-AF4C-951A-C8767AD554E7}" type="presParOf" srcId="{F7F0CFA9-A04D-FB42-A7C6-9CC46CAE296B}" destId="{D43B003D-90B9-9D44-A469-2AAF908B7487}" srcOrd="0" destOrd="0" presId="urn:microsoft.com/office/officeart/2005/8/layout/hProcess11"/>
    <dgm:cxn modelId="{1DD2C2F3-DBE2-8E4A-B814-568DF45146CF}" type="presParOf" srcId="{F7F0CFA9-A04D-FB42-A7C6-9CC46CAE296B}" destId="{CB1FED4B-3B45-7D47-8761-E6A47BB4BDA0}" srcOrd="1" destOrd="0" presId="urn:microsoft.com/office/officeart/2005/8/layout/hProcess11"/>
    <dgm:cxn modelId="{C00FFCCF-CA59-944E-BA54-5D552E298802}" type="presParOf" srcId="{F7F0CFA9-A04D-FB42-A7C6-9CC46CAE296B}" destId="{0A6D4D6B-9FB8-DF4F-BD2F-C0402072E12C}" srcOrd="2" destOrd="0" presId="urn:microsoft.com/office/officeart/2005/8/layout/hProcess11"/>
    <dgm:cxn modelId="{A2C5E2AF-6E6A-EF40-BFBC-95412043EDD7}" type="presParOf" srcId="{9C4A17BF-A337-1D4C-908F-523352B457EF}" destId="{FBAFC491-6E51-0A4D-983C-7FD5B43E113B}" srcOrd="11" destOrd="0" presId="urn:microsoft.com/office/officeart/2005/8/layout/hProcess11"/>
    <dgm:cxn modelId="{1092E3C2-873A-EB41-8704-D8755277FAB8}" type="presParOf" srcId="{9C4A17BF-A337-1D4C-908F-523352B457EF}" destId="{27720E0C-6BDC-FF45-A9D4-D000A3D66D23}" srcOrd="12" destOrd="0" presId="urn:microsoft.com/office/officeart/2005/8/layout/hProcess11"/>
    <dgm:cxn modelId="{574CD0F7-CD8B-B645-BF6B-2120188A2688}" type="presParOf" srcId="{27720E0C-6BDC-FF45-A9D4-D000A3D66D23}" destId="{AFDF5F05-7120-8C48-A570-FD6061476FAD}" srcOrd="0" destOrd="0" presId="urn:microsoft.com/office/officeart/2005/8/layout/hProcess11"/>
    <dgm:cxn modelId="{8B728E60-8C1F-7E4B-999E-626F13144D2B}" type="presParOf" srcId="{27720E0C-6BDC-FF45-A9D4-D000A3D66D23}" destId="{46A5FE4E-0111-124C-AB8C-BD1DCF61139F}" srcOrd="1" destOrd="0" presId="urn:microsoft.com/office/officeart/2005/8/layout/hProcess11"/>
    <dgm:cxn modelId="{F3CD6792-B856-6D4F-A226-F0F790B99697}" type="presParOf" srcId="{27720E0C-6BDC-FF45-A9D4-D000A3D66D23}" destId="{626D595C-3B48-924D-9A93-A43D85226E2E}" srcOrd="2" destOrd="0" presId="urn:microsoft.com/office/officeart/2005/8/layout/hProcess11"/>
    <dgm:cxn modelId="{A830E866-282C-0E47-B993-FD083685E0E7}" type="presParOf" srcId="{9C4A17BF-A337-1D4C-908F-523352B457EF}" destId="{C1394C3F-1999-E44F-BB4A-0CB6747E1781}" srcOrd="13" destOrd="0" presId="urn:microsoft.com/office/officeart/2005/8/layout/hProcess11"/>
    <dgm:cxn modelId="{2C3D7496-8212-8847-AC4C-E8304951E2D3}" type="presParOf" srcId="{9C4A17BF-A337-1D4C-908F-523352B457EF}" destId="{B53AF2EB-E4D6-2B4C-A738-8B137737E31A}" srcOrd="14" destOrd="0" presId="urn:microsoft.com/office/officeart/2005/8/layout/hProcess11"/>
    <dgm:cxn modelId="{945924CD-F7A4-F34A-BE49-EA011429F9FA}" type="presParOf" srcId="{B53AF2EB-E4D6-2B4C-A738-8B137737E31A}" destId="{6D250FBD-1FD9-6645-990D-CD8DBB802C7D}" srcOrd="0" destOrd="0" presId="urn:microsoft.com/office/officeart/2005/8/layout/hProcess11"/>
    <dgm:cxn modelId="{BB11D830-BE7B-BF4E-9AB8-4A1CD9CBC5C2}" type="presParOf" srcId="{B53AF2EB-E4D6-2B4C-A738-8B137737E31A}" destId="{A0F97270-4736-FA46-B15D-0848F83AA291}" srcOrd="1" destOrd="0" presId="urn:microsoft.com/office/officeart/2005/8/layout/hProcess11"/>
    <dgm:cxn modelId="{3FFE6CDC-BB1C-E34B-AFF3-DF09DFA5AF78}" type="presParOf" srcId="{B53AF2EB-E4D6-2B4C-A738-8B137737E31A}" destId="{7EF57EC1-0FE2-5647-9AEB-2F14C9A6C2F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D6B0B-EB24-5043-9B39-67D58B0DA125}">
      <dsp:nvSpPr>
        <dsp:cNvPr id="0" name=""/>
        <dsp:cNvSpPr/>
      </dsp:nvSpPr>
      <dsp:spPr>
        <a:xfrm>
          <a:off x="0" y="1356977"/>
          <a:ext cx="9144000" cy="91875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834C31-4CDC-6E47-A4A5-80ADD79FECA5}">
      <dsp:nvSpPr>
        <dsp:cNvPr id="0" name=""/>
        <dsp:cNvSpPr/>
      </dsp:nvSpPr>
      <dsp:spPr>
        <a:xfrm>
          <a:off x="326" y="0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02/08: </a:t>
          </a:r>
          <a:r>
            <a:rPr lang="en-US" sz="1200" kern="1200" dirty="0" err="1" smtClean="0"/>
            <a:t>gigapixel</a:t>
          </a:r>
          <a:r>
            <a:rPr lang="en-US" sz="1200" kern="1200" dirty="0" smtClean="0"/>
            <a:t> camera optimal tile project: empirical study</a:t>
          </a:r>
          <a:endParaRPr lang="en-US" sz="1200" kern="1200" dirty="0"/>
        </a:p>
      </dsp:txBody>
      <dsp:txXfrm>
        <a:off x="326" y="0"/>
        <a:ext cx="985502" cy="1453084"/>
      </dsp:txXfrm>
    </dsp:sp>
    <dsp:sp modelId="{52112E15-CB51-BE43-A879-38D2D072BC16}">
      <dsp:nvSpPr>
        <dsp:cNvPr id="0" name=""/>
        <dsp:cNvSpPr/>
      </dsp:nvSpPr>
      <dsp:spPr>
        <a:xfrm>
          <a:off x="311442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91F583-975F-574E-8AD1-891A84A82F78}">
      <dsp:nvSpPr>
        <dsp:cNvPr id="0" name=""/>
        <dsp:cNvSpPr/>
      </dsp:nvSpPr>
      <dsp:spPr>
        <a:xfrm>
          <a:off x="1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02/08 Decide oral exam topic</a:t>
          </a:r>
          <a:endParaRPr lang="en-US" sz="1200" kern="1200" dirty="0"/>
        </a:p>
      </dsp:txBody>
      <dsp:txXfrm>
        <a:off x="1" y="2179627"/>
        <a:ext cx="985502" cy="1453084"/>
      </dsp:txXfrm>
    </dsp:sp>
    <dsp:sp modelId="{AFDBF27D-A370-3547-B23F-DB5FF84FDCC6}">
      <dsp:nvSpPr>
        <dsp:cNvPr id="0" name=""/>
        <dsp:cNvSpPr/>
      </dsp:nvSpPr>
      <dsp:spPr>
        <a:xfrm>
          <a:off x="536019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D9A5B0-5658-654B-89AE-9470A2228A68}">
      <dsp:nvSpPr>
        <dsp:cNvPr id="0" name=""/>
        <dsp:cNvSpPr/>
      </dsp:nvSpPr>
      <dsp:spPr>
        <a:xfrm>
          <a:off x="753151" y="0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02/08 Prepare for dissertation</a:t>
          </a:r>
          <a:endParaRPr lang="en-US" sz="1200" kern="1200" dirty="0"/>
        </a:p>
      </dsp:txBody>
      <dsp:txXfrm>
        <a:off x="753151" y="0"/>
        <a:ext cx="985502" cy="1453084"/>
      </dsp:txXfrm>
    </dsp:sp>
    <dsp:sp modelId="{C99DEC04-4469-0A4D-B37F-68E36DBD8885}">
      <dsp:nvSpPr>
        <dsp:cNvPr id="0" name=""/>
        <dsp:cNvSpPr/>
      </dsp:nvSpPr>
      <dsp:spPr>
        <a:xfrm>
          <a:off x="701311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0B7A03-C33F-8F4B-AF87-8B33A0B7AE88}">
      <dsp:nvSpPr>
        <dsp:cNvPr id="0" name=""/>
        <dsp:cNvSpPr/>
      </dsp:nvSpPr>
      <dsp:spPr>
        <a:xfrm>
          <a:off x="1488671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02/15 prepare for oral exam</a:t>
          </a:r>
          <a:endParaRPr lang="en-US" sz="1200" kern="1200" dirty="0"/>
        </a:p>
      </dsp:txBody>
      <dsp:txXfrm>
        <a:off x="1488671" y="2179627"/>
        <a:ext cx="985502" cy="1453084"/>
      </dsp:txXfrm>
    </dsp:sp>
    <dsp:sp modelId="{AA6F9431-DB66-434E-961B-3840A7409CED}">
      <dsp:nvSpPr>
        <dsp:cNvPr id="0" name=""/>
        <dsp:cNvSpPr/>
      </dsp:nvSpPr>
      <dsp:spPr>
        <a:xfrm>
          <a:off x="1815133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3C7864-6326-EC43-8F80-D42A8B69B622}">
      <dsp:nvSpPr>
        <dsp:cNvPr id="0" name=""/>
        <dsp:cNvSpPr/>
      </dsp:nvSpPr>
      <dsp:spPr>
        <a:xfrm>
          <a:off x="3046662" y="116319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03/15: write paper on the optimal tile project</a:t>
          </a:r>
          <a:endParaRPr lang="en-US" sz="1200" kern="1200" dirty="0"/>
        </a:p>
      </dsp:txBody>
      <dsp:txXfrm>
        <a:off x="3046662" y="116319"/>
        <a:ext cx="985502" cy="1453084"/>
      </dsp:txXfrm>
    </dsp:sp>
    <dsp:sp modelId="{9AA301F1-7815-CA4B-B4F3-6950A88D22AD}">
      <dsp:nvSpPr>
        <dsp:cNvPr id="0" name=""/>
        <dsp:cNvSpPr/>
      </dsp:nvSpPr>
      <dsp:spPr>
        <a:xfrm>
          <a:off x="3403220" y="1654482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3B003D-90B9-9D44-A469-2AAF908B7487}">
      <dsp:nvSpPr>
        <dsp:cNvPr id="0" name=""/>
        <dsp:cNvSpPr/>
      </dsp:nvSpPr>
      <dsp:spPr>
        <a:xfrm>
          <a:off x="3957237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04/01 optimal tile project paper submission</a:t>
          </a:r>
          <a:endParaRPr lang="en-US" sz="1200" kern="1200" dirty="0"/>
        </a:p>
      </dsp:txBody>
      <dsp:txXfrm>
        <a:off x="3957237" y="2179627"/>
        <a:ext cx="985502" cy="1453084"/>
      </dsp:txXfrm>
    </dsp:sp>
    <dsp:sp modelId="{CB1FED4B-3B45-7D47-8761-E6A47BB4BDA0}">
      <dsp:nvSpPr>
        <dsp:cNvPr id="0" name=""/>
        <dsp:cNvSpPr/>
      </dsp:nvSpPr>
      <dsp:spPr>
        <a:xfrm>
          <a:off x="4339192" y="1654482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DF5F05-7120-8C48-A570-FD6061476FAD}">
      <dsp:nvSpPr>
        <dsp:cNvPr id="0" name=""/>
        <dsp:cNvSpPr/>
      </dsp:nvSpPr>
      <dsp:spPr>
        <a:xfrm>
          <a:off x="3988054" y="205658"/>
          <a:ext cx="985502" cy="778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04/01 oral exam</a:t>
          </a:r>
          <a:endParaRPr lang="en-US" sz="1200" kern="1200" dirty="0"/>
        </a:p>
      </dsp:txBody>
      <dsp:txXfrm>
        <a:off x="3988054" y="205658"/>
        <a:ext cx="985502" cy="778083"/>
      </dsp:txXfrm>
    </dsp:sp>
    <dsp:sp modelId="{46A5FE4E-0111-124C-AB8C-BD1DCF61139F}">
      <dsp:nvSpPr>
        <dsp:cNvPr id="0" name=""/>
        <dsp:cNvSpPr/>
      </dsp:nvSpPr>
      <dsp:spPr>
        <a:xfrm>
          <a:off x="4430979" y="1651002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250FBD-1FD9-6645-990D-CD8DBB802C7D}">
      <dsp:nvSpPr>
        <dsp:cNvPr id="0" name=""/>
        <dsp:cNvSpPr/>
      </dsp:nvSpPr>
      <dsp:spPr>
        <a:xfrm>
          <a:off x="7243770" y="2179627"/>
          <a:ext cx="985502" cy="145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05/30 dissertation defense</a:t>
          </a:r>
          <a:endParaRPr lang="en-US" sz="1200" kern="1200" dirty="0"/>
        </a:p>
      </dsp:txBody>
      <dsp:txXfrm>
        <a:off x="7243770" y="2179627"/>
        <a:ext cx="985502" cy="1453084"/>
      </dsp:txXfrm>
    </dsp:sp>
    <dsp:sp modelId="{A0F97270-4736-FA46-B15D-0848F83AA291}">
      <dsp:nvSpPr>
        <dsp:cNvPr id="0" name=""/>
        <dsp:cNvSpPr/>
      </dsp:nvSpPr>
      <dsp:spPr>
        <a:xfrm>
          <a:off x="7554886" y="1634720"/>
          <a:ext cx="363271" cy="3632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</a:t>
            </a:r>
            <a:r>
              <a:rPr lang="en-US" dirty="0" err="1" smtClean="0"/>
              <a:t>futher</a:t>
            </a:r>
            <a:r>
              <a:rPr lang="en-US" dirty="0" smtClean="0"/>
              <a:t> update</a:t>
            </a:r>
          </a:p>
          <a:p>
            <a:r>
              <a:rPr lang="en-US" dirty="0" smtClean="0"/>
              <a:t>You may ask why we pick the</a:t>
            </a:r>
            <a:r>
              <a:rPr lang="en-US" baseline="0" dirty="0" smtClean="0"/>
              <a:t> three mismatches among all potential ones</a:t>
            </a:r>
            <a:endParaRPr lang="en-US" dirty="0" smtClean="0"/>
          </a:p>
          <a:p>
            <a:r>
              <a:rPr lang="en-US" dirty="0" smtClean="0"/>
              <a:t>Blue curves shows the batter energy density</a:t>
            </a:r>
            <a:r>
              <a:rPr lang="en-US" baseline="0" dirty="0" smtClean="0"/>
              <a:t> , comparing to other </a:t>
            </a:r>
            <a:r>
              <a:rPr lang="en-US" baseline="0" dirty="0" err="1" smtClean="0"/>
              <a:t>imporovements</a:t>
            </a:r>
            <a:r>
              <a:rPr lang="en-US" baseline="0" dirty="0" smtClean="0"/>
              <a:t> such as disk </a:t>
            </a:r>
            <a:r>
              <a:rPr lang="en-US" baseline="0" dirty="0" err="1" smtClean="0"/>
              <a:t>capactity</a:t>
            </a:r>
            <a:r>
              <a:rPr lang="en-US" baseline="0" dirty="0" smtClean="0"/>
              <a:t> and CPU speed, the improvement is not in the same order of magnitude, we have mobile devices powered by battery what cannot work for a  longtime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 image analysis &amp;</a:t>
            </a:r>
            <a:r>
              <a:rPr lang="en-US" baseline="0" dirty="0" smtClean="0"/>
              <a:t> computer vision techniques are applied to more and more domains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6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design</a:t>
            </a:r>
            <a:r>
              <a:rPr lang="en-US" baseline="0" dirty="0" smtClean="0"/>
              <a:t> good compression method that works more efficient than conventional methods in the system with mismatches that follows this approach, </a:t>
            </a:r>
          </a:p>
          <a:p>
            <a:r>
              <a:rPr lang="en-US" baseline="0" dirty="0" smtClean="0"/>
              <a:t>Also, the design makes use of hardware property. Later I will show instances of this approach, using 3 examples.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explain the</a:t>
            </a:r>
            <a:r>
              <a:rPr lang="en-US" baseline="0" dirty="0" smtClean="0"/>
              <a:t> three mismatches in this order, each with an example, first, I will 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8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3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have a </a:t>
            </a:r>
            <a:r>
              <a:rPr lang="en-US" baseline="0" dirty="0" err="1" smtClean="0"/>
              <a:t>mispatched</a:t>
            </a:r>
            <a:r>
              <a:rPr lang="en-US" baseline="0" dirty="0" smtClean="0"/>
              <a:t> region of interest here because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55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2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29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5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4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evaluate my method,</a:t>
            </a:r>
            <a:r>
              <a:rPr lang="en-US" baseline="0" dirty="0" smtClean="0"/>
              <a:t> </a:t>
            </a:r>
            <a:r>
              <a:rPr lang="en-US" dirty="0" smtClean="0"/>
              <a:t>I plan to do these experiments, they include</a:t>
            </a:r>
            <a:r>
              <a:rPr lang="en-US" baseline="0" dirty="0" smtClean="0"/>
              <a:t> experiment for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9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0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I will talk about the compression technique that for system with second type of mismatch: energy </a:t>
            </a:r>
            <a:r>
              <a:rPr lang="en-US" baseline="0" dirty="0" err="1" smtClean="0"/>
              <a:t>constrants</a:t>
            </a:r>
            <a:r>
              <a:rPr lang="en-US" baseline="0" dirty="0" smtClean="0"/>
              <a:t>, I will discuss an example, which is image beacon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92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Recently become popular,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BLE beacons are battery</a:t>
            </a:r>
            <a:r>
              <a:rPr lang="en-US" baseline="0" dirty="0" smtClean="0"/>
              <a:t> powered devices that broadcasts short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data</a:t>
            </a:r>
            <a:endParaRPr lang="is-I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</a:t>
            </a:r>
            <a:r>
              <a:rPr lang="is-IS" baseline="0" dirty="0" smtClean="0"/>
              <a:t>rotocol is designed to ...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devices using this protocol only... </a:t>
            </a:r>
            <a:r>
              <a:rPr lang="en-US" baseline="0" dirty="0" smtClean="0"/>
              <a:t>S</a:t>
            </a:r>
            <a:r>
              <a:rPr lang="is-IS" baseline="0" dirty="0" smtClean="0"/>
              <a:t>o that </a:t>
            </a:r>
            <a:r>
              <a:rPr lang="en-US" baseline="0" dirty="0" smtClean="0"/>
              <a:t>power </a:t>
            </a:r>
            <a:r>
              <a:rPr lang="en-US" baseline="0" dirty="0" err="1" smtClean="0"/>
              <a:t>consuption</a:t>
            </a:r>
            <a:r>
              <a:rPr lang="en-US" baseline="0" dirty="0" smtClean="0"/>
              <a:t> is very low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Estimote</a:t>
            </a:r>
            <a:r>
              <a:rPr lang="en-US" baseline="0" dirty="0" smtClean="0"/>
              <a:t> broadcasting signal for 3~5 years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many models on the market, with cheap price, each costs several dollars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Apple/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protocol based on xxx /SDK,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Poople</a:t>
            </a:r>
            <a:r>
              <a:rPr lang="en-US" baseline="0" dirty="0" smtClean="0"/>
              <a:t> uses these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devices in retail stores. They deploy</a:t>
            </a:r>
            <a:r>
              <a:rPr lang="is-IS" baseline="0" dirty="0" smtClean="0"/>
              <a:t>…delivers  advertisement, item information... </a:t>
            </a:r>
            <a:r>
              <a:rPr lang="en-US" baseline="0" dirty="0" smtClean="0"/>
              <a:t>C</a:t>
            </a:r>
            <a:r>
              <a:rPr lang="is-IS" baseline="0" dirty="0" smtClean="0"/>
              <a:t>oupons, even used for payment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Assumes</a:t>
            </a:r>
            <a:r>
              <a:rPr lang="en-US" baseline="0" dirty="0" smtClean="0"/>
              <a:t> user have internet connection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8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feature is covered</a:t>
            </a:r>
            <a:r>
              <a:rPr lang="en-US" baseline="0" dirty="0" smtClean="0"/>
              <a:t> by the previous data flow </a:t>
            </a:r>
            <a:r>
              <a:rPr lang="en-US" dirty="0" smtClean="0"/>
              <a:t>- 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flow for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example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upper </a:t>
            </a:r>
            <a:r>
              <a:rPr lang="en-US" dirty="0" smtClean="0"/>
              <a:t>left shows a high</a:t>
            </a:r>
            <a:r>
              <a:rPr lang="en-US" baseline="0" dirty="0" smtClean="0"/>
              <a:t> throughput </a:t>
            </a:r>
            <a:r>
              <a:rPr lang="is-IS" baseline="0" dirty="0" smtClean="0"/>
              <a:t>… ~1TB / hour </a:t>
            </a:r>
          </a:p>
          <a:p>
            <a:r>
              <a:rPr lang="is-IS" baseline="0" dirty="0" smtClean="0"/>
              <a:t>For this system, the microscopy takes the data, store it in disk, and the data consumption is a analysis program that tracks the moving cells, and derive statisics based</a:t>
            </a:r>
          </a:p>
          <a:p>
            <a:r>
              <a:rPr lang="en-US" baseline="0" dirty="0" smtClean="0"/>
              <a:t>O</a:t>
            </a:r>
            <a:r>
              <a:rPr lang="is-IS" baseline="0" dirty="0" smtClean="0"/>
              <a:t>n the tracking result</a:t>
            </a:r>
          </a:p>
          <a:p>
            <a:r>
              <a:rPr lang="is-IS" baseline="0" dirty="0" smtClean="0"/>
              <a:t>Scientists needs  to store the video so that they can run analysis again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3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can</a:t>
            </a:r>
            <a:r>
              <a:rPr lang="en-US" baseline="0" dirty="0" smtClean="0"/>
              <a:t> you have a BLE based image storage/broadcasting systems without internet connection? </a:t>
            </a:r>
            <a:endParaRPr lang="en-US" dirty="0" smtClean="0"/>
          </a:p>
          <a:p>
            <a:r>
              <a:rPr lang="en-US" dirty="0" smtClean="0"/>
              <a:t>but .....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Imaging</a:t>
            </a:r>
            <a:r>
              <a:rPr lang="en-US" baseline="0" dirty="0" smtClean="0"/>
              <a:t> in a </a:t>
            </a:r>
            <a:r>
              <a:rPr lang="en-US" dirty="0" smtClean="0"/>
              <a:t>Wild place without</a:t>
            </a:r>
            <a:r>
              <a:rPr lang="en-US" baseline="0" dirty="0" smtClean="0"/>
              <a:t> internet connection, you still want to retrieve rich multimedia such as images data from beacon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useful because a traveller</a:t>
            </a:r>
            <a:r>
              <a:rPr lang="en-US" baseline="0" dirty="0" smtClean="0"/>
              <a:t> doing </a:t>
            </a:r>
            <a:r>
              <a:rPr lang="en-US" dirty="0" smtClean="0"/>
              <a:t>Hiking can write</a:t>
            </a:r>
            <a:r>
              <a:rPr lang="en-US" baseline="0" dirty="0" smtClean="0"/>
              <a:t> custom images presents useful information such as navigation signs into beacon</a:t>
            </a:r>
          </a:p>
          <a:p>
            <a:r>
              <a:rPr lang="en-US" baseline="0" dirty="0" smtClean="0"/>
              <a:t>And drop the beacon </a:t>
            </a:r>
          </a:p>
          <a:p>
            <a:r>
              <a:rPr lang="en-US" baseline="0" dirty="0" smtClean="0"/>
              <a:t>So other people come later. And it will last for years.</a:t>
            </a:r>
            <a:endParaRPr lang="en-US" dirty="0" smtClean="0"/>
          </a:p>
          <a:p>
            <a:r>
              <a:rPr lang="en-US" dirty="0" smtClean="0"/>
              <a:t>Surveillance camera connect to beacons taking pictures and people</a:t>
            </a:r>
            <a:r>
              <a:rPr lang="en-US" baseline="0" dirty="0" smtClean="0"/>
              <a:t> can use a </a:t>
            </a:r>
            <a:r>
              <a:rPr lang="en-US" dirty="0" smtClean="0"/>
              <a:t>drone</a:t>
            </a:r>
            <a:r>
              <a:rPr lang="en-US" baseline="0" dirty="0" smtClean="0"/>
              <a:t> can fly close to retrieve the images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1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of the energy constraint, the </a:t>
            </a:r>
            <a:r>
              <a:rPr lang="en-US" baseline="0" dirty="0" err="1" smtClean="0"/>
              <a:t>protpocal</a:t>
            </a:r>
            <a:r>
              <a:rPr lang="en-US" baseline="0" dirty="0" smtClean="0"/>
              <a:t> allows small packet size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5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strike="noStrike" dirty="0" smtClean="0"/>
          </a:p>
          <a:p>
            <a:endParaRPr lang="en-US" b="0" strike="noStrike" dirty="0" smtClean="0"/>
          </a:p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75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consider the image storage and broadcast phase of the system</a:t>
            </a:r>
          </a:p>
          <a:p>
            <a:r>
              <a:rPr lang="en-US" baseline="0" dirty="0" smtClean="0"/>
              <a:t>IN storage</a:t>
            </a:r>
            <a:r>
              <a:rPr lang="is-IS" baseline="0" dirty="0" smtClean="0"/>
              <a:t>… </a:t>
            </a:r>
          </a:p>
          <a:p>
            <a:r>
              <a:rPr lang="en-US" baseline="0" dirty="0" smtClean="0"/>
              <a:t>O</a:t>
            </a:r>
            <a:r>
              <a:rPr lang="is-IS" baseline="0" dirty="0" smtClean="0"/>
              <a:t>n the right side, ... </a:t>
            </a:r>
            <a:r>
              <a:rPr lang="en-US" baseline="0" dirty="0" smtClean="0"/>
              <a:t>T</a:t>
            </a:r>
            <a:r>
              <a:rPr lang="is-IS" baseline="0" dirty="0" smtClean="0"/>
              <a:t>he system works in low power consumption mode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05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have the second type of mismatch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1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propose</a:t>
            </a:r>
            <a:r>
              <a:rPr lang="en-US" baseline="0" dirty="0" smtClean="0"/>
              <a:t> that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I will show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35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approach follows the framework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56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Having the assumption that the user uses mobile </a:t>
            </a:r>
            <a:r>
              <a:rPr lang="en-US" baseline="0" dirty="0" err="1" smtClean="0"/>
              <a:t>devide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catprue</a:t>
            </a:r>
            <a:r>
              <a:rPr lang="en-US" baseline="0" dirty="0" smtClean="0"/>
              <a:t> the image, we ask the user to take </a:t>
            </a:r>
            <a:r>
              <a:rPr lang="en-US" baseline="0" dirty="0" err="1" smtClean="0"/>
              <a:t>mutliple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iamages</a:t>
            </a:r>
            <a:r>
              <a:rPr lang="en-US" baseline="0" dirty="0" smtClean="0"/>
              <a:t> with slightly different view angle, so a disparity map can be computed. Based on that, we generate a segmentation,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21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OK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A</a:t>
            </a:r>
            <a:r>
              <a:rPr lang="en-US" baseline="0" dirty="0" smtClean="0"/>
              <a:t> second example is a image storage/</a:t>
            </a:r>
            <a:r>
              <a:rPr lang="en-US" baseline="0" dirty="0" err="1" smtClean="0"/>
              <a:t>retrivial</a:t>
            </a:r>
            <a:r>
              <a:rPr lang="en-US" baseline="0" dirty="0" smtClean="0"/>
              <a:t> system that uses Bluetooth beacons as storage device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This system allows user to write arbitrary image into a set of </a:t>
            </a:r>
            <a:r>
              <a:rPr lang="en-US" baseline="0" dirty="0" err="1" smtClean="0"/>
              <a:t>bluetooth</a:t>
            </a:r>
            <a:r>
              <a:rPr lang="en-US" baseline="0" dirty="0" smtClean="0"/>
              <a:t> beacon devices and later another user can read the image from the set of beacons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For this system, the data </a:t>
            </a:r>
            <a:r>
              <a:rPr lang="en-US" baseline="0" dirty="0" err="1" smtClean="0"/>
              <a:t>acuisistion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componenet</a:t>
            </a:r>
            <a:r>
              <a:rPr lang="en-US" baseline="0" dirty="0" smtClean="0"/>
              <a:t> is the writer app running on the </a:t>
            </a:r>
            <a:r>
              <a:rPr lang="en-US" baseline="0" dirty="0" err="1" smtClean="0"/>
              <a:t>smartphoe</a:t>
            </a:r>
            <a:r>
              <a:rPr lang="is-IS" baseline="0" dirty="0" smtClean="0"/>
              <a:t>…. 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5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Having a separation between foreground and background, foreground and background processed separately, for background it is down scaled and encoded with DCT</a:t>
            </a:r>
          </a:p>
          <a:p>
            <a:r>
              <a:rPr lang="en-US" baseline="0" dirty="0" smtClean="0"/>
              <a:t>For foreground, the adaptive encoding </a:t>
            </a:r>
            <a:r>
              <a:rPr lang="is-IS" baseline="0" dirty="0" smtClean="0"/>
              <a:t>… </a:t>
            </a:r>
            <a:endParaRPr lang="en-US" baseline="0" dirty="0" smtClean="0"/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6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5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our customized</a:t>
            </a:r>
            <a:r>
              <a:rPr lang="en-US" baseline="0" dirty="0" smtClean="0"/>
              <a:t> compression </a:t>
            </a:r>
            <a:r>
              <a:rPr lang="en-US" baseline="0" dirty="0" err="1" smtClean="0"/>
              <a:t>techiques</a:t>
            </a:r>
            <a:r>
              <a:rPr lang="en-US" baseline="0" dirty="0" smtClean="0"/>
              <a:t> on the BLE multimedia systems</a:t>
            </a:r>
          </a:p>
          <a:p>
            <a:r>
              <a:rPr lang="en-US" baseline="0" dirty="0" smtClean="0"/>
              <a:t>The success criteria is </a:t>
            </a:r>
            <a:r>
              <a:rPr lang="is-IS" baseline="0" dirty="0" smtClean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2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61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40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scale camera, </a:t>
            </a:r>
            <a:r>
              <a:rPr lang="en-US" dirty="0" smtClean="0"/>
              <a:t>There</a:t>
            </a:r>
            <a:r>
              <a:rPr lang="en-US" baseline="0" dirty="0" smtClean="0"/>
              <a:t> is array of microcameras behind the large lens. The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frame is generated by </a:t>
            </a:r>
            <a:r>
              <a:rPr lang="en-US" baseline="0" dirty="0" err="1" smtClean="0"/>
              <a:t>stitihcing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microcaemra</a:t>
            </a:r>
            <a:r>
              <a:rPr lang="en-US" baseline="0" dirty="0" smtClean="0"/>
              <a:t> frames together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see here the imaging module has resolution in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scale, while on other side the standard display has much smaller resolution,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40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a mismatch on resolution between two sides, the question is how to have a efficient data reduction mechanism in such system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25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propose that for a multi </a:t>
            </a:r>
            <a:r>
              <a:rPr lang="is-IS" baseline="0" dirty="0" smtClean="0"/>
              <a:t>media ..</a:t>
            </a:r>
          </a:p>
          <a:p>
            <a:r>
              <a:rPr lang="is-IS" baseline="0" dirty="0" smtClean="0"/>
              <a:t> As an example. I will show that a gigapixel camera system that divide frame into tiles and transmited the required tiles,can reduce the pixel overhead, and we can optimize the tile size to further improve the system perofrmance.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Helvetica"/>
                <a:cs typeface="Helvetica"/>
              </a:rPr>
              <a:t>A third</a:t>
            </a:r>
            <a:r>
              <a:rPr lang="en-US" sz="1200" baseline="0" dirty="0" smtClean="0">
                <a:latin typeface="Helvetica"/>
                <a:cs typeface="Helvetica"/>
              </a:rPr>
              <a:t> example is a </a:t>
            </a:r>
            <a:r>
              <a:rPr lang="en-US" sz="1200" baseline="0" dirty="0" err="1" smtClean="0">
                <a:latin typeface="Helvetica"/>
                <a:cs typeface="Helvetica"/>
              </a:rPr>
              <a:t>gigapixel</a:t>
            </a:r>
            <a:r>
              <a:rPr lang="en-US" sz="1200" baseline="0" dirty="0" smtClean="0">
                <a:latin typeface="Helvetica"/>
                <a:cs typeface="Helvetica"/>
              </a:rPr>
              <a:t> camera system paired with a standard display,, it self generates high resolution image or video,</a:t>
            </a:r>
            <a:endParaRPr lang="en-US" sz="1200" dirty="0" smtClean="0">
              <a:latin typeface="Helvetica"/>
              <a:cs typeface="Helvetica"/>
            </a:endParaRPr>
          </a:p>
          <a:p>
            <a:endParaRPr lang="en-US" sz="1200" dirty="0" smtClean="0">
              <a:latin typeface="Helvetica"/>
              <a:cs typeface="Helvetica"/>
            </a:endParaRPr>
          </a:p>
          <a:p>
            <a:r>
              <a:rPr lang="en-US" sz="1200" dirty="0" smtClean="0">
                <a:latin typeface="Helvetica"/>
                <a:cs typeface="Helvetica"/>
              </a:rPr>
              <a:t>Array of cameras:</a:t>
            </a:r>
            <a:br>
              <a:rPr lang="en-US" sz="1200" dirty="0" smtClean="0">
                <a:latin typeface="Helvetica"/>
                <a:cs typeface="Helvetica"/>
              </a:rPr>
            </a:br>
            <a:r>
              <a:rPr lang="en-US" sz="1200" dirty="0" smtClean="0">
                <a:latin typeface="Helvetica"/>
                <a:cs typeface="Helvetica"/>
              </a:rPr>
              <a:t>   - stitch frames together to make larger ones</a:t>
            </a:r>
            <a:br>
              <a:rPr lang="en-US" sz="1200" dirty="0" smtClean="0">
                <a:latin typeface="Helvetica"/>
                <a:cs typeface="Helvetica"/>
              </a:rPr>
            </a:br>
            <a:r>
              <a:rPr lang="en-US" sz="1200" dirty="0" smtClean="0">
                <a:latin typeface="Helvetica"/>
                <a:cs typeface="Helvetica"/>
              </a:rPr>
              <a:t>   - provide features including pan/tilt/zoom</a:t>
            </a:r>
          </a:p>
          <a:p>
            <a:r>
              <a:rPr lang="en-US" sz="1200" dirty="0" smtClean="0"/>
              <a:t>There are various design choices</a:t>
            </a:r>
          </a:p>
          <a:p>
            <a:r>
              <a:rPr lang="en-US" sz="1200" dirty="0" smtClean="0"/>
              <a:t>One is to divide the high resolution video stream </a:t>
            </a:r>
          </a:p>
          <a:p>
            <a:r>
              <a:rPr lang="en-US" sz="1200" dirty="0" smtClean="0"/>
              <a:t>Into several fixed size smaller streams (tiles). The viewer </a:t>
            </a:r>
          </a:p>
          <a:p>
            <a:r>
              <a:rPr lang="en-US" sz="1200" dirty="0" smtClean="0"/>
              <a:t>Only receives the tiles included by the current Region of Interest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2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r>
              <a:rPr lang="en-US" baseline="0" dirty="0" smtClean="0"/>
              <a:t> have been working on the tiling based approach for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camera systems. Some of them targets on still images only, some of them does not have a fixed tile size in the system, and none of these are </a:t>
            </a:r>
            <a:r>
              <a:rPr lang="en-US" baseline="0" dirty="0" err="1" smtClean="0"/>
              <a:t>fullly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optimied</a:t>
            </a:r>
            <a:r>
              <a:rPr lang="en-US" baseline="0" dirty="0" smtClean="0"/>
              <a:t> for video codecs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5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approach has been designed and impleme</a:t>
            </a:r>
            <a:r>
              <a:rPr lang="en-US" altLang="zh-CN" dirty="0" smtClean="0"/>
              <a:t>n</a:t>
            </a:r>
            <a:r>
              <a:rPr lang="en-US" dirty="0" smtClean="0"/>
              <a:t>ted, my research is to optimize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57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Cosider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lefe</a:t>
            </a:r>
            <a:r>
              <a:rPr lang="en-US" baseline="0" dirty="0" smtClean="0"/>
              <a:t> face as a video frame, the </a:t>
            </a:r>
            <a:r>
              <a:rPr lang="en-US" baseline="0" dirty="0" err="1" smtClean="0"/>
              <a:t>subblocks</a:t>
            </a:r>
            <a:r>
              <a:rPr lang="en-US" baseline="0" dirty="0" smtClean="0"/>
              <a:t> are the tiles </a:t>
            </a:r>
            <a:r>
              <a:rPr lang="en-US" baseline="0" dirty="0" err="1" smtClean="0"/>
              <a:t>dividding</a:t>
            </a:r>
            <a:r>
              <a:rPr lang="en-US" baseline="0" dirty="0" smtClean="0"/>
              <a:t> the frame,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a video codec is applied, we have video frames that can be </a:t>
            </a:r>
            <a:r>
              <a:rPr lang="en-US" baseline="0" dirty="0" err="1" smtClean="0"/>
              <a:t>decodec</a:t>
            </a:r>
            <a:r>
              <a:rPr lang="en-US" baseline="0" dirty="0" smtClean="0"/>
              <a:t> by itself I frame, and </a:t>
            </a:r>
            <a:r>
              <a:rPr lang="en-US" baseline="0" dirty="0" err="1" smtClean="0"/>
              <a:t>vidoe</a:t>
            </a:r>
            <a:r>
              <a:rPr lang="en-US" baseline="0" dirty="0" smtClean="0"/>
              <a:t> frames that needs to be decoded based on other frames. (P frame), usually we have one I frame for a set of P frames, then another parameter we would like to optimize is the frequency of I frame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a conclusion, we arrange the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video data into a set of fixed size units </a:t>
            </a:r>
            <a:r>
              <a:rPr lang="en-US" baseline="0" dirty="0" err="1" smtClean="0"/>
              <a:t>spatialy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temorally</a:t>
            </a:r>
            <a:r>
              <a:rPr lang="en-US" baseline="0" dirty="0" smtClean="0"/>
              <a:t>, we want to determine the unit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9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r>
              <a:rPr lang="en-US" baseline="0" dirty="0" smtClean="0"/>
              <a:t> work have been done on some simple form of the problem.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50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87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76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771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xxx how</a:t>
            </a:r>
            <a:r>
              <a:rPr lang="en-US" baseline="0" dirty="0" smtClean="0"/>
              <a:t> to say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99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observe that in building these systems people are using existing software/hardware, Such as</a:t>
            </a:r>
            <a:endParaRPr lang="en-US" dirty="0" smtClean="0"/>
          </a:p>
          <a:p>
            <a:r>
              <a:rPr lang="en-US" dirty="0" smtClean="0"/>
              <a:t>Microscope</a:t>
            </a:r>
            <a:r>
              <a:rPr lang="en-US" baseline="0" dirty="0" smtClean="0"/>
              <a:t> uses a common industrial camera,</a:t>
            </a:r>
          </a:p>
          <a:p>
            <a:r>
              <a:rPr lang="en-US" dirty="0" smtClean="0"/>
              <a:t>People are using BLE devices that are designed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boradcast</a:t>
            </a:r>
            <a:r>
              <a:rPr lang="en-US" baseline="0" dirty="0" smtClean="0"/>
              <a:t> short URLS,</a:t>
            </a:r>
            <a:r>
              <a:rPr lang="en-US" dirty="0" smtClean="0"/>
              <a:t> not</a:t>
            </a:r>
            <a:r>
              <a:rPr lang="en-US" baseline="0" dirty="0" smtClean="0"/>
              <a:t> designed to store/broadcast images </a:t>
            </a:r>
          </a:p>
          <a:p>
            <a:r>
              <a:rPr lang="en-US" baseline="0" dirty="0" smtClean="0"/>
              <a:t>Common display devices are used to view </a:t>
            </a:r>
            <a:r>
              <a:rPr lang="en-US" baseline="0" dirty="0" err="1" smtClean="0"/>
              <a:t>gigapixel</a:t>
            </a:r>
            <a:r>
              <a:rPr lang="en-US" baseline="0" dirty="0" smtClean="0"/>
              <a:t> video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happens in almost every multimedia system since the cost can be reduce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86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other</a:t>
            </a:r>
            <a:r>
              <a:rPr lang="en-US" baseline="0" dirty="0" smtClean="0"/>
              <a:t> hand, the design of a multimedia data compression technique is based on some assumptions of the system.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use of existing hardware/software sometimes </a:t>
            </a:r>
            <a:r>
              <a:rPr lang="is-IS" baseline="0" dirty="0" smtClean="0"/>
              <a:t>… </a:t>
            </a:r>
            <a:r>
              <a:rPr lang="en-US" dirty="0" smtClean="0"/>
              <a:t>By looking in to functional</a:t>
            </a:r>
            <a:r>
              <a:rPr lang="en-US" baseline="0" dirty="0" smtClean="0"/>
              <a:t> block, we can have more </a:t>
            </a:r>
            <a:r>
              <a:rPr lang="en-US" baseline="0" dirty="0" err="1" smtClean="0"/>
              <a:t>subblobcks</a:t>
            </a:r>
            <a:r>
              <a:rPr lang="en-US" baseline="0" dirty="0" smtClean="0"/>
              <a:t> in a multimedia system, we can see there are assumption that no longer hold, for example ,the resolution does not display, </a:t>
            </a:r>
          </a:p>
          <a:p>
            <a:r>
              <a:rPr lang="en-US" dirty="0" smtClean="0"/>
              <a:t>This can make the existing compression technique not efficient.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summarize </a:t>
            </a:r>
          </a:p>
          <a:p>
            <a:r>
              <a:rPr lang="en-US" dirty="0" smtClean="0"/>
              <a:t>Based on the</a:t>
            </a:r>
            <a:r>
              <a:rPr lang="en-US" baseline="0" dirty="0" smtClean="0"/>
              <a:t> three changes in components   </a:t>
            </a:r>
            <a:r>
              <a:rPr lang="is-IS" baseline="0" dirty="0" smtClean="0"/>
              <a:t>…</a:t>
            </a:r>
          </a:p>
          <a:p>
            <a:r>
              <a:rPr lang="en-US" dirty="0" smtClean="0"/>
              <a:t>We have the three</a:t>
            </a:r>
            <a:r>
              <a:rPr lang="en-US" baseline="0" dirty="0" smtClean="0"/>
              <a:t> types of mismatches </a:t>
            </a:r>
          </a:p>
          <a:p>
            <a:r>
              <a:rPr lang="en-US" baseline="0" dirty="0" smtClean="0"/>
              <a:t>They are -&gt;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ask questions if</a:t>
            </a:r>
            <a:r>
              <a:rPr lang="en-US" baseline="0" dirty="0" smtClean="0"/>
              <a:t> we can design the new efficient compression technique with systems with mismatches, and how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</a:t>
            </a:r>
            <a:r>
              <a:rPr lang="en-US" baseline="0" dirty="0" err="1" smtClean="0"/>
              <a:t>stagement</a:t>
            </a:r>
            <a:r>
              <a:rPr lang="en-US" baseline="0" dirty="0" smtClean="0"/>
              <a:t> ,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0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5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7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5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8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9541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Doctoral Dissertation Proposal: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614333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Why these three mismatches? </a:t>
            </a:r>
            <a:endParaRPr lang="en-US" sz="2500" dirty="0"/>
          </a:p>
        </p:txBody>
      </p:sp>
      <p:pic>
        <p:nvPicPr>
          <p:cNvPr id="3" name="Picture 2" descr="his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83"/>
          <a:stretch/>
        </p:blipFill>
        <p:spPr>
          <a:xfrm>
            <a:off x="1524000" y="2119227"/>
            <a:ext cx="5046568" cy="4117682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his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7" r="30824"/>
          <a:stretch/>
        </p:blipFill>
        <p:spPr>
          <a:xfrm>
            <a:off x="6807690" y="2584069"/>
            <a:ext cx="3860310" cy="32373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2370" y="1244085"/>
            <a:ext cx="806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Improvement on battery power density does not catch up with other improvements</a:t>
            </a:r>
          </a:p>
          <a:p>
            <a:r>
              <a:rPr lang="en-US" dirty="0"/>
              <a:t>Improvement on common display resolution is small</a:t>
            </a:r>
          </a:p>
        </p:txBody>
      </p:sp>
    </p:spTree>
    <p:extLst>
      <p:ext uri="{BB962C8B-B14F-4D97-AF65-F5344CB8AC3E}">
        <p14:creationId xmlns:p14="http://schemas.microsoft.com/office/powerpoint/2010/main" val="2795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Why these three mismatches? </a:t>
            </a:r>
            <a:endParaRPr lang="en-US" sz="2500" dirty="0"/>
          </a:p>
        </p:txBody>
      </p:sp>
      <p:pic>
        <p:nvPicPr>
          <p:cNvPr id="3" name="Picture 2" descr="his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5"/>
          <a:stretch/>
        </p:blipFill>
        <p:spPr>
          <a:xfrm>
            <a:off x="5645302" y="1751912"/>
            <a:ext cx="4863797" cy="44689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5376" y="1994417"/>
            <a:ext cx="269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and more image and video data are consumed by programs instead of human</a:t>
            </a:r>
          </a:p>
        </p:txBody>
      </p:sp>
    </p:spTree>
    <p:extLst>
      <p:ext uri="{BB962C8B-B14F-4D97-AF65-F5344CB8AC3E}">
        <p14:creationId xmlns:p14="http://schemas.microsoft.com/office/powerpoint/2010/main" val="17797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Approach</a:t>
            </a:r>
            <a:endParaRPr lang="en-US" sz="2500" dirty="0"/>
          </a:p>
        </p:txBody>
      </p:sp>
      <p:sp>
        <p:nvSpPr>
          <p:cNvPr id="2" name="TextBox 1"/>
          <p:cNvSpPr txBox="1"/>
          <p:nvPr/>
        </p:nvSpPr>
        <p:spPr>
          <a:xfrm>
            <a:off x="1979540" y="1602882"/>
            <a:ext cx="7091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Prioritizing content of interest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Make use of hardware property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4" y="2382623"/>
            <a:ext cx="5561208" cy="1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0000"/>
                </a:solidFill>
              </a:rPr>
              <a:t>1. 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3. Resolution mismatch: </a:t>
            </a:r>
            <a:r>
              <a:rPr lang="en-US" dirty="0" err="1">
                <a:solidFill>
                  <a:srgbClr val="000000"/>
                </a:solidFill>
              </a:rPr>
              <a:t>gigapixel</a:t>
            </a:r>
            <a:r>
              <a:rPr lang="en-US" dirty="0">
                <a:solidFill>
                  <a:srgbClr val="000000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39395" b="51572"/>
          <a:stretch/>
        </p:blipFill>
        <p:spPr>
          <a:xfrm>
            <a:off x="8064639" y="1860284"/>
            <a:ext cx="1745238" cy="1230207"/>
          </a:xfrm>
          <a:prstGeom prst="rect">
            <a:avLst/>
          </a:prstGeom>
        </p:spPr>
      </p:pic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BFBFBF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3. Resolution mismatch: </a:t>
            </a:r>
            <a:r>
              <a:rPr lang="en-US" dirty="0" err="1">
                <a:solidFill>
                  <a:srgbClr val="BFBFBF"/>
                </a:solidFill>
              </a:rPr>
              <a:t>gigapixel</a:t>
            </a:r>
            <a:r>
              <a:rPr lang="en-US" dirty="0">
                <a:solidFill>
                  <a:srgbClr val="BFBFBF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39395" b="51572"/>
          <a:stretch/>
        </p:blipFill>
        <p:spPr>
          <a:xfrm>
            <a:off x="8064639" y="1860284"/>
            <a:ext cx="1745238" cy="1230207"/>
          </a:xfrm>
          <a:prstGeom prst="rect">
            <a:avLst/>
          </a:prstGeom>
        </p:spPr>
      </p:pic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3618468" y="2042560"/>
            <a:ext cx="5034569" cy="37914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example video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6600149" y="2308516"/>
            <a:ext cx="1896548" cy="15207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Research question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9898" y="6435329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3968561" y="3809257"/>
            <a:ext cx="1705029" cy="158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6644574" y="3835459"/>
            <a:ext cx="1655373" cy="156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3856132" y="2302305"/>
            <a:ext cx="1920240" cy="15213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5206" y="5592873"/>
            <a:ext cx="785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888181" y="4098205"/>
            <a:ext cx="89473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040581" y="4098205"/>
            <a:ext cx="742338" cy="1139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921287" y="4098205"/>
            <a:ext cx="1861632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45702" y="3913539"/>
            <a:ext cx="52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9185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85"/>
            <a:ext cx="6879805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Mismatch: microscopy video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 descr="big_diagra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67" y="2645253"/>
            <a:ext cx="8380461" cy="30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systems having a mismatch on the quality requirement on the region of interest. A customized compression algorithm that </a:t>
            </a:r>
            <a:r>
              <a:rPr lang="en-US" dirty="0">
                <a:solidFill>
                  <a:srgbClr val="FF0000"/>
                </a:solidFill>
              </a:rPr>
              <a:t>prioritizes the content of 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compress the data much smaller than standard method, and the compressed data is useful for the application.</a:t>
            </a:r>
          </a:p>
          <a:p>
            <a:pPr algn="l"/>
            <a:r>
              <a:rPr lang="en-US" dirty="0"/>
              <a:t>For example, a microscopy video compression technique that preserves region of interest for analysis programs can compressed the data 20x smaller than H.264, the compressed data analysis result matches the uncompressed video.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3320221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9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918119" y="2203312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Making use of temporal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Compression ratio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Bernas</a:t>
                      </a:r>
                      <a:r>
                        <a:rPr lang="en-US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220018" y="57207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Bernas</a:t>
            </a:r>
            <a:r>
              <a:rPr lang="en-US" sz="1200" dirty="0"/>
              <a:t> T, </a:t>
            </a:r>
            <a:r>
              <a:rPr lang="en-US" sz="1200" dirty="0" err="1"/>
              <a:t>Asem</a:t>
            </a:r>
            <a:r>
              <a:rPr lang="en-US" sz="1200" dirty="0"/>
              <a:t> EK, Robinson JP, </a:t>
            </a:r>
            <a:r>
              <a:rPr lang="en-US" sz="1200" dirty="0" err="1"/>
              <a:t>Rajwa</a:t>
            </a:r>
            <a:r>
              <a:rPr lang="en-US" sz="1200" dirty="0"/>
              <a:t> B. 2006. Compression of fluorescence microscopy images based on the signal-to-noise estimation, </a:t>
            </a:r>
            <a:r>
              <a:rPr lang="en-US" sz="1200" dirty="0" err="1"/>
              <a:t>Microsc</a:t>
            </a:r>
            <a:r>
              <a:rPr lang="en-US" sz="1200" dirty="0"/>
              <a:t>. Res. Tech., 69: 1–9. </a:t>
            </a:r>
            <a:r>
              <a:rPr lang="en-US" sz="1200" dirty="0" err="1"/>
              <a:t>doi</a:t>
            </a:r>
            <a:r>
              <a:rPr lang="en-US" sz="1200" dirty="0"/>
              <a:t>: 10.1002/jemt.20259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Related work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7344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97533" y="3004736"/>
            <a:ext cx="6559225" cy="1260778"/>
            <a:chOff x="1608688" y="3056453"/>
            <a:chExt cx="8898368" cy="1947598"/>
          </a:xfrm>
        </p:grpSpPr>
        <p:sp>
          <p:nvSpPr>
            <p:cNvPr id="10" name="Rounded Rectangle 9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205924" y="3108450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51217" y="3108450"/>
              <a:ext cx="2410569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4341491" y="3698875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35031" y="3644900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1524000" y="207585"/>
            <a:ext cx="6879805" cy="89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Multimedia System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14" y="2444750"/>
            <a:ext cx="6762749" cy="22542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0376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1296" y="4536044"/>
            <a:ext cx="1975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Correlation-based</a:t>
            </a:r>
          </a:p>
          <a:p>
            <a:r>
              <a:rPr lang="en-US" b="1" dirty="0">
                <a:latin typeface="Serif"/>
                <a:cs typeface="Serif"/>
              </a:rPr>
              <a:t>Segmentation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1447" y="4536044"/>
            <a:ext cx="1937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Average the video</a:t>
            </a:r>
          </a:p>
          <a:p>
            <a:r>
              <a:rPr lang="en-US" b="1" dirty="0">
                <a:latin typeface="Serif"/>
                <a:cs typeface="Serif"/>
              </a:rPr>
              <a:t> background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16734" y="4536044"/>
            <a:ext cx="215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rif"/>
                <a:cs typeface="Serif"/>
              </a:rPr>
              <a:t>Encode video with H.264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0375" y="1167725"/>
            <a:ext cx="8229600" cy="1703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Segmentation, correlation based method, </a:t>
            </a:r>
            <a:r>
              <a:rPr lang="en-US" sz="2100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2100" b="1" dirty="0">
                <a:latin typeface="Serif"/>
                <a:cs typeface="Serif"/>
              </a:rPr>
              <a:t>    Analysis (Quality evaluation)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376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15" y="3252665"/>
            <a:ext cx="7999860" cy="256654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Analysis-preserve vs.  Analysis-aware 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m</a:t>
            </a:r>
            <a:r>
              <a:rPr lang="en-US" dirty="0" smtClean="0">
                <a:latin typeface="Gill Sans"/>
                <a:cs typeface="Gill Sans"/>
              </a:rPr>
              <a:t>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5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24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Planned experiments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9441" y="1745243"/>
            <a:ext cx="82337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Lossless Microscopy Video Compression Performance</a:t>
            </a:r>
          </a:p>
          <a:p>
            <a:r>
              <a:rPr lang="en-US" sz="2000" dirty="0"/>
              <a:t>1. Compare against standard compression methods</a:t>
            </a:r>
          </a:p>
          <a:p>
            <a:r>
              <a:rPr lang="en-US" sz="2000" dirty="0"/>
              <a:t>2. Evaluate my method performance under different settings</a:t>
            </a:r>
          </a:p>
          <a:p>
            <a:r>
              <a:rPr lang="en-US" sz="2000" dirty="0"/>
              <a:t>3. Evaluate my method performance with different types of microscopy video</a:t>
            </a:r>
          </a:p>
          <a:p>
            <a:r>
              <a:rPr lang="en-US" sz="2000" dirty="0"/>
              <a:t>4. Evaluate “sliding window” extension for videos with fast moving objects</a:t>
            </a:r>
          </a:p>
          <a:p>
            <a:endParaRPr lang="en-US" sz="2000" dirty="0"/>
          </a:p>
          <a:p>
            <a:r>
              <a:rPr lang="en-US" sz="2000" b="1" dirty="0"/>
              <a:t>Lossy Microscopy Video Compression Performance</a:t>
            </a:r>
          </a:p>
          <a:p>
            <a:r>
              <a:rPr lang="en-US" sz="2000" dirty="0"/>
              <a:t>5. Compare against standard compression methods</a:t>
            </a:r>
          </a:p>
          <a:p>
            <a:r>
              <a:rPr lang="en-US" sz="2000" dirty="0"/>
              <a:t>6. Evaluate my method performance under different settings</a:t>
            </a:r>
          </a:p>
          <a:p>
            <a:r>
              <a:rPr lang="en-US" sz="2000" dirty="0"/>
              <a:t>7. Evaluate my method performance on synthesized microscopy video</a:t>
            </a:r>
          </a:p>
          <a:p>
            <a:r>
              <a:rPr lang="en-US" sz="2000" dirty="0"/>
              <a:t>8. Evaluate my method performance on real microscopy video</a:t>
            </a:r>
          </a:p>
          <a:p>
            <a:pPr marL="342900" indent="-342900">
              <a:buFont typeface="+mj-lt"/>
              <a:buAutoNum type="arabicPeriod"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545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8686800" cy="97948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Preliminary result: compression ratio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25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524001" y="1370878"/>
            <a:ext cx="4127336" cy="5020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5172" y="6374680"/>
            <a:ext cx="320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651336" y="2412246"/>
          <a:ext cx="5016666" cy="243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39"/>
                <a:gridCol w="793718"/>
                <a:gridCol w="793719"/>
                <a:gridCol w="952462"/>
                <a:gridCol w="976817"/>
                <a:gridCol w="836111"/>
              </a:tblGrid>
              <a:tr h="889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2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2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2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3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3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2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58256" y="4073191"/>
            <a:ext cx="73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107896" y="5503920"/>
            <a:ext cx="686120" cy="379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8612" y="5134587"/>
            <a:ext cx="130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31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BFBFBF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3. Resolution mismatch: </a:t>
            </a:r>
            <a:r>
              <a:rPr lang="en-US" dirty="0" err="1">
                <a:solidFill>
                  <a:srgbClr val="BFBFBF"/>
                </a:solidFill>
              </a:rPr>
              <a:t>gigapixel</a:t>
            </a:r>
            <a:r>
              <a:rPr lang="en-US" dirty="0">
                <a:solidFill>
                  <a:srgbClr val="BFBFBF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  <p:pic>
        <p:nvPicPr>
          <p:cNvPr id="2" name="Picture 1" descr="micro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28" y="1788873"/>
            <a:ext cx="1755648" cy="1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39317" y="3882413"/>
            <a:ext cx="722857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Only transmits small packets.</a:t>
            </a:r>
          </a:p>
          <a:p>
            <a:pPr marL="285750" indent="-285750">
              <a:buFont typeface="Arial"/>
              <a:buChar char="•"/>
            </a:pPr>
            <a:r>
              <a:rPr lang="en-US" sz="2100" b="1" dirty="0">
                <a:latin typeface="Helvetica"/>
                <a:cs typeface="Helvetica"/>
              </a:rPr>
              <a:t>Long lifetime: 3~5 years</a:t>
            </a:r>
          </a:p>
          <a:p>
            <a:pPr marL="285750" indent="-285750">
              <a:buFont typeface="Arial"/>
              <a:buChar char="•"/>
            </a:pPr>
            <a:endParaRPr lang="en-US" sz="2100" b="1" dirty="0">
              <a:latin typeface="Helvetica"/>
              <a:cs typeface="Helvetica"/>
            </a:endParaRPr>
          </a:p>
        </p:txBody>
      </p:sp>
      <p:pic>
        <p:nvPicPr>
          <p:cNvPr id="19" name="Picture 18" descr="Screen Shot 2017-02-04 at 12.1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19" y="1709209"/>
            <a:ext cx="4318315" cy="2105088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2914" b="2914"/>
          <a:stretch>
            <a:fillRect/>
          </a:stretch>
        </p:blipFill>
        <p:spPr>
          <a:xfrm>
            <a:off x="2136995" y="1940094"/>
            <a:ext cx="3203432" cy="1761764"/>
          </a:xfrm>
        </p:spPr>
      </p:pic>
      <p:sp>
        <p:nvSpPr>
          <p:cNvPr id="21" name="TextBox 20"/>
          <p:cNvSpPr txBox="1"/>
          <p:nvPr/>
        </p:nvSpPr>
        <p:spPr>
          <a:xfrm>
            <a:off x="2136996" y="433527"/>
            <a:ext cx="72297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Background: Bluetooth low energy beacons for multimedia data broadcasting</a:t>
            </a:r>
          </a:p>
        </p:txBody>
      </p:sp>
    </p:spTree>
    <p:extLst>
      <p:ext uri="{BB962C8B-B14F-4D97-AF65-F5344CB8AC3E}">
        <p14:creationId xmlns:p14="http://schemas.microsoft.com/office/powerpoint/2010/main" val="9099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417639"/>
            <a:ext cx="8445500" cy="5440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647525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prismdevkit.com</a:t>
            </a:r>
            <a:r>
              <a:rPr lang="en-US" sz="1000" dirty="0"/>
              <a:t>/lesson-8-an-intro-to-estimote-beacons/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usage of BLE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411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ppt_fig1_6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892065"/>
            <a:ext cx="5077968" cy="5077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Background: usage of BLE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99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85"/>
            <a:ext cx="6879805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Example1: microscopy video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914150" y="1097908"/>
            <a:ext cx="5109726" cy="218523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07417" y="3351032"/>
            <a:ext cx="5711111" cy="1236569"/>
            <a:chOff x="1608688" y="3056453"/>
            <a:chExt cx="7747802" cy="1910201"/>
          </a:xfrm>
        </p:grpSpPr>
        <p:sp>
          <p:nvSpPr>
            <p:cNvPr id="11" name="Rounded Rectangle 10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6607853" y="5380947"/>
            <a:ext cx="4161327" cy="1079866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8331742" y="3167707"/>
            <a:ext cx="889000" cy="3504732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16200000">
            <a:off x="3315269" y="3732234"/>
            <a:ext cx="889000" cy="2375677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83" y="5364573"/>
            <a:ext cx="1673225" cy="1273933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16200000">
            <a:off x="5506020" y="4222460"/>
            <a:ext cx="889000" cy="142797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3107416" y="5183402"/>
            <a:ext cx="1448376" cy="167459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51375" y="3937001"/>
            <a:ext cx="375608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03879" y="3945181"/>
            <a:ext cx="3184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s-IS" dirty="0"/>
          </a:p>
          <a:p>
            <a:pPr lvl="1"/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06" y="2229967"/>
            <a:ext cx="6267781" cy="4178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92" y="4974985"/>
            <a:ext cx="653650" cy="65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569" y="4313974"/>
            <a:ext cx="1314661" cy="1314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028" y="4470529"/>
            <a:ext cx="647015" cy="677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31008" y="653695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www.sierraclub.org</a:t>
            </a:r>
            <a:r>
              <a:rPr lang="en-US" sz="1000" dirty="0"/>
              <a:t>/sierra/activism/</a:t>
            </a:r>
            <a:r>
              <a:rPr lang="en-US" sz="1000" dirty="0" err="1"/>
              <a:t>saving-wild-places?page</a:t>
            </a:r>
            <a:r>
              <a:rPr lang="en-US" sz="1000" dirty="0"/>
              <a:t>=7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Problem: what if there is no Internet connection?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90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344" y="3321709"/>
            <a:ext cx="8229600" cy="3097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90" y="1555110"/>
            <a:ext cx="7016693" cy="14735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71200" y="1417639"/>
            <a:ext cx="183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/>
                <a:cs typeface="Helvetica"/>
              </a:rPr>
              <a:t>iBeacon</a:t>
            </a:r>
            <a:r>
              <a:rPr lang="en-US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225" y="6521420"/>
            <a:ext cx="605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www.argenox.com</a:t>
            </a:r>
            <a:r>
              <a:rPr lang="en-US" sz="1000" dirty="0"/>
              <a:t>/bluetooth-low-energy-ble-v4-0-development/library/a-</a:t>
            </a:r>
            <a:r>
              <a:rPr lang="en-US" sz="1000" dirty="0" err="1"/>
              <a:t>ble</a:t>
            </a:r>
            <a:r>
              <a:rPr lang="en-US" sz="1000" dirty="0"/>
              <a:t>-advertising-primer/</a:t>
            </a:r>
          </a:p>
          <a:p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Challenge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9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73057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dirty="0"/>
              <a:t>A typical simple shape 64x64 JPEG format image: 400 bytes ~ 2KB</a:t>
            </a:r>
          </a:p>
          <a:p>
            <a:endParaRPr lang="en-US" sz="260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81" y="3085543"/>
            <a:ext cx="812800" cy="8128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64" y="3082788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3907" y="42229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quality</a:t>
            </a:r>
          </a:p>
          <a:p>
            <a:r>
              <a:rPr lang="en-US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445" y="4209156"/>
            <a:ext cx="13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  <a:p>
            <a:r>
              <a:rPr lang="en-US" dirty="0"/>
              <a:t> level 20 </a:t>
            </a:r>
          </a:p>
          <a:p>
            <a:r>
              <a:rPr lang="en-US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71" y="3085543"/>
            <a:ext cx="812800" cy="8128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84" y="3085543"/>
            <a:ext cx="812800" cy="812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5296" y="42229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quality</a:t>
            </a:r>
          </a:p>
          <a:p>
            <a:r>
              <a:rPr lang="en-US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2925" y="4209156"/>
            <a:ext cx="1444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 </a:t>
            </a:r>
          </a:p>
          <a:p>
            <a:r>
              <a:rPr lang="en-US" dirty="0"/>
              <a:t>Level 20</a:t>
            </a:r>
          </a:p>
          <a:p>
            <a:r>
              <a:rPr lang="en-US" dirty="0"/>
              <a:t>732 Bytes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32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Conventional compression is not good enough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005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7229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Research question: given bandwidth/lifetime/storage constraint, use Bluetooth Low Energy beacons in a multimedia system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5" t="14049" r="35178" b="58054"/>
          <a:stretch/>
        </p:blipFill>
        <p:spPr>
          <a:xfrm>
            <a:off x="6787050" y="2805776"/>
            <a:ext cx="1575901" cy="1275729"/>
          </a:xfrm>
          <a:prstGeom prst="rect">
            <a:avLst/>
          </a:prstGeom>
        </p:spPr>
      </p:pic>
      <p:pic>
        <p:nvPicPr>
          <p:cNvPr id="9" name="Picture 8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1" t="14049" r="52254" b="58054"/>
          <a:stretch/>
        </p:blipFill>
        <p:spPr>
          <a:xfrm>
            <a:off x="3719614" y="2805776"/>
            <a:ext cx="1550886" cy="1275729"/>
          </a:xfrm>
          <a:prstGeom prst="rect">
            <a:avLst/>
          </a:prstGeom>
        </p:spPr>
      </p:pic>
      <p:pic>
        <p:nvPicPr>
          <p:cNvPr id="11" name="Picture 10" descr="fig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r="47383"/>
          <a:stretch/>
        </p:blipFill>
        <p:spPr>
          <a:xfrm>
            <a:off x="3238500" y="4229705"/>
            <a:ext cx="2524126" cy="1889396"/>
          </a:xfrm>
          <a:prstGeom prst="rect">
            <a:avLst/>
          </a:prstGeom>
        </p:spPr>
      </p:pic>
      <p:pic>
        <p:nvPicPr>
          <p:cNvPr id="12" name="Picture 11" descr="fig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0"/>
          <a:stretch/>
        </p:blipFill>
        <p:spPr>
          <a:xfrm>
            <a:off x="6486531" y="4229705"/>
            <a:ext cx="2482846" cy="18893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9614" y="6260584"/>
            <a:ext cx="178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unlimited energy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3112" y="6256378"/>
            <a:ext cx="337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energy: battery powered, </a:t>
            </a:r>
          </a:p>
          <a:p>
            <a:r>
              <a:rPr lang="en-US" dirty="0"/>
              <a:t>3 ~ 5 years</a:t>
            </a:r>
          </a:p>
        </p:txBody>
      </p:sp>
    </p:spTree>
    <p:extLst>
      <p:ext uri="{BB962C8B-B14F-4D97-AF65-F5344CB8AC3E}">
        <p14:creationId xmlns:p14="http://schemas.microsoft.com/office/powerpoint/2010/main" val="11299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Mismatch: Bluetooth Low Energy beacons in a multimedia system</a:t>
            </a:r>
            <a:endParaRPr lang="en-US" sz="25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34</a:t>
            </a:fld>
            <a:endParaRPr lang="en-US" dirty="0"/>
          </a:p>
        </p:txBody>
      </p:sp>
      <p:pic>
        <p:nvPicPr>
          <p:cNvPr id="2" name="Picture 1" descr="big_diagra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6" y="2522787"/>
            <a:ext cx="8073805" cy="29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a multimedia system with mismatch between energy constraints, a compression method that </a:t>
            </a:r>
            <a:r>
              <a:rPr lang="en-US" dirty="0">
                <a:solidFill>
                  <a:srgbClr val="FF0000"/>
                </a:solidFill>
              </a:rPr>
              <a:t>prioritizes the content of 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compress the data smaller than standard method, so that the system has low energy cost and the compressed data has high quality for the application.</a:t>
            </a:r>
          </a:p>
          <a:p>
            <a:pPr algn="l"/>
            <a:r>
              <a:rPr lang="en-US" dirty="0"/>
              <a:t>For example, an image beacon system can compress the data 2~8 times smaller than standard JPEG method, so the system can store and broadcast the image data with 5 years lifetime. The compressed image data has high quality for the application (SSIM=0.7).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141766" cy="1233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68713" y="1948090"/>
          <a:ext cx="7668704" cy="272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176"/>
                <a:gridCol w="1917176"/>
                <a:gridCol w="1917176"/>
                <a:gridCol w="1917176"/>
              </a:tblGrid>
              <a:tr h="874892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Color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 small enough for</a:t>
                      </a:r>
                      <a:r>
                        <a:rPr lang="en-US" baseline="0" dirty="0" smtClean="0"/>
                        <a:t> 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Chain-coding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Shapiro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0" y="51665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Jerome M Shapiro. 1993. Embedded image coding using zero trees of wavelet </a:t>
            </a:r>
            <a:r>
              <a:rPr lang="en-US" sz="1200" dirty="0" err="1"/>
              <a:t>coeffcients.IEEE</a:t>
            </a:r>
            <a:r>
              <a:rPr lang="en-US" sz="1200" dirty="0"/>
              <a:t> Transactions on signal processing41, 12 (1993), 3445–3462</a:t>
            </a:r>
          </a:p>
          <a:p>
            <a:endParaRPr lang="en-US" sz="1200" dirty="0"/>
          </a:p>
          <a:p>
            <a:r>
              <a:rPr lang="en-US" sz="1200" dirty="0" err="1"/>
              <a:t>Tianyu</a:t>
            </a:r>
            <a:r>
              <a:rPr lang="en-US" sz="1200" dirty="0"/>
              <a:t> Lu, </a:t>
            </a:r>
            <a:r>
              <a:rPr lang="en-US" sz="1200" dirty="0" err="1"/>
              <a:t>Zisheng</a:t>
            </a:r>
            <a:r>
              <a:rPr lang="en-US" sz="1200" dirty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Related work</a:t>
            </a:r>
            <a:endParaRPr lang="en-US" sz="2500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7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92559"/>
            <a:ext cx="8229600" cy="1775264"/>
          </a:xfrm>
        </p:spPr>
        <p:txBody>
          <a:bodyPr>
            <a:normAutofit/>
          </a:bodyPr>
          <a:lstStyle/>
          <a:p>
            <a:r>
              <a:rPr lang="en-US" dirty="0" smtClean="0"/>
              <a:t>Prioritizing content of interest</a:t>
            </a:r>
          </a:p>
          <a:p>
            <a:pPr lvl="1"/>
            <a:r>
              <a:rPr lang="en-US" dirty="0" smtClean="0"/>
              <a:t>Foreground, adaptive encoding 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Approach</a:t>
            </a:r>
            <a:endParaRPr lang="en-US" sz="2500" dirty="0"/>
          </a:p>
        </p:txBody>
      </p:sp>
      <p:sp>
        <p:nvSpPr>
          <p:cNvPr id="10" name="Rectangle 9"/>
          <p:cNvSpPr/>
          <p:nvPr/>
        </p:nvSpPr>
        <p:spPr>
          <a:xfrm>
            <a:off x="5712139" y="5170760"/>
            <a:ext cx="1063625" cy="1053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2" y="2867823"/>
            <a:ext cx="6211884" cy="2070628"/>
          </a:xfrm>
          <a:prstGeom prst="rect">
            <a:avLst/>
          </a:prstGeom>
        </p:spPr>
      </p:pic>
      <p:pic>
        <p:nvPicPr>
          <p:cNvPr id="12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t="51839" r="35821" b="16048"/>
          <a:stretch/>
        </p:blipFill>
        <p:spPr>
          <a:xfrm>
            <a:off x="3391213" y="4938452"/>
            <a:ext cx="1088136" cy="1285875"/>
          </a:xfrm>
          <a:prstGeom prst="rect">
            <a:avLst/>
          </a:prstGeom>
        </p:spPr>
      </p:pic>
      <p:pic>
        <p:nvPicPr>
          <p:cNvPr id="13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t="17585" r="65422" b="69728"/>
          <a:stretch/>
        </p:blipFill>
        <p:spPr>
          <a:xfrm>
            <a:off x="5950263" y="5386827"/>
            <a:ext cx="571500" cy="508000"/>
          </a:xfrm>
          <a:prstGeom prst="rect">
            <a:avLst/>
          </a:prstGeom>
        </p:spPr>
      </p:pic>
      <p:pic>
        <p:nvPicPr>
          <p:cNvPr id="14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70614" r="77110"/>
          <a:stretch/>
        </p:blipFill>
        <p:spPr>
          <a:xfrm>
            <a:off x="7855263" y="5170760"/>
            <a:ext cx="1124712" cy="1176690"/>
          </a:xfrm>
          <a:prstGeom prst="rect">
            <a:avLst/>
          </a:prstGeom>
        </p:spPr>
      </p:pic>
      <p:sp>
        <p:nvSpPr>
          <p:cNvPr id="15" name="Right Triangle 14"/>
          <p:cNvSpPr/>
          <p:nvPr/>
        </p:nvSpPr>
        <p:spPr>
          <a:xfrm rot="5400000">
            <a:off x="5935665" y="5220139"/>
            <a:ext cx="444500" cy="4445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0800000">
            <a:off x="6173790" y="5283639"/>
            <a:ext cx="444500" cy="4445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1" idx="2"/>
          </p:cNvCxnSpPr>
          <p:nvPr/>
        </p:nvCxnSpPr>
        <p:spPr>
          <a:xfrm flipH="1">
            <a:off x="4193783" y="5123118"/>
            <a:ext cx="546065" cy="496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79349" y="4753785"/>
            <a:ext cx="52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ROI</a:t>
            </a:r>
          </a:p>
        </p:txBody>
      </p:sp>
      <p:pic>
        <p:nvPicPr>
          <p:cNvPr id="22" name="Content Placeholder 4" descr="image_processing_proces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12028" r="61783" b="62385"/>
          <a:stretch/>
        </p:blipFill>
        <p:spPr>
          <a:xfrm>
            <a:off x="2043458" y="5170761"/>
            <a:ext cx="1013244" cy="10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2622770" y="1899344"/>
            <a:ext cx="7280912" cy="4004221"/>
          </a:xfrm>
        </p:spPr>
      </p:pic>
      <p:sp>
        <p:nvSpPr>
          <p:cNvPr id="9" name="TextBox 8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System: make use of hardware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58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</a:t>
            </a:r>
            <a:r>
              <a:rPr lang="en-US" altLang="zh-CN" dirty="0" smtClean="0"/>
              <a:t>suitable </a:t>
            </a:r>
            <a:r>
              <a:rPr lang="en-US" dirty="0" smtClean="0"/>
              <a:t>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16" y="2432596"/>
            <a:ext cx="8181535" cy="139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Segmentation for prioritizing content of interest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078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3224057" y="4690080"/>
            <a:ext cx="5997571" cy="1889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32506" y="6356351"/>
            <a:ext cx="2133600" cy="365125"/>
          </a:xfrm>
        </p:spPr>
        <p:txBody>
          <a:bodyPr/>
          <a:lstStyle/>
          <a:p>
            <a:fld id="{99445457-A933-A948-A25E-9F9DF88D102A}" type="slidenum">
              <a:rPr lang="en-US" smtClean="0"/>
              <a:t>4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 rot="2876870" flipH="1">
            <a:off x="5611192" y="4154406"/>
            <a:ext cx="277220" cy="800399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8613792" flipH="1">
            <a:off x="6427405" y="4106904"/>
            <a:ext cx="239120" cy="864325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flipH="1">
            <a:off x="3641411" y="4138888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flipH="1">
            <a:off x="8705964" y="4138888"/>
            <a:ext cx="240845" cy="770572"/>
          </a:xfrm>
          <a:prstGeom prst="downArrow">
            <a:avLst>
              <a:gd name="adj1" fmla="val 50000"/>
              <a:gd name="adj2" fmla="val 7347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3942" y="3492558"/>
            <a:ext cx="86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Writer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App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42230" y="3492558"/>
            <a:ext cx="112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Reader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App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39108" y="3608072"/>
            <a:ext cx="149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/>
                <a:cs typeface="Helvetica"/>
              </a:rPr>
              <a:t>BLE</a:t>
            </a:r>
          </a:p>
          <a:p>
            <a:pPr algn="ctr"/>
            <a:r>
              <a:rPr lang="en-US" b="1" dirty="0">
                <a:latin typeface="Helvetica"/>
                <a:cs typeface="Helvetica"/>
              </a:rPr>
              <a:t>Beacons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6996" y="433528"/>
            <a:ext cx="722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Example 2: BLE beacon based image data storage system</a:t>
            </a:r>
            <a:endParaRPr lang="en-US" sz="25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01806" y="1951358"/>
            <a:ext cx="6229383" cy="1236569"/>
            <a:chOff x="2056158" y="3108449"/>
            <a:chExt cx="8450898" cy="1910200"/>
          </a:xfrm>
        </p:grpSpPr>
        <p:sp>
          <p:nvSpPr>
            <p:cNvPr id="25" name="Rounded Rectangle 24"/>
            <p:cNvSpPr/>
            <p:nvPr/>
          </p:nvSpPr>
          <p:spPr>
            <a:xfrm>
              <a:off x="2056158" y="3108450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205924" y="3108449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007378" y="3108451"/>
              <a:ext cx="2410569" cy="1895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</a:p>
          </p:txBody>
        </p:sp>
      </p:grpSp>
      <p:sp>
        <p:nvSpPr>
          <p:cNvPr id="28" name="Right Brace 27"/>
          <p:cNvSpPr/>
          <p:nvPr/>
        </p:nvSpPr>
        <p:spPr>
          <a:xfrm rot="16200000">
            <a:off x="7938577" y="2638624"/>
            <a:ext cx="889000" cy="1696228"/>
          </a:xfrm>
          <a:prstGeom prst="rightBrace">
            <a:avLst>
              <a:gd name="adj1" fmla="val 8333"/>
              <a:gd name="adj2" fmla="val 399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16200000">
            <a:off x="3312480" y="2731563"/>
            <a:ext cx="889000" cy="1510349"/>
          </a:xfrm>
          <a:prstGeom prst="rightBrace">
            <a:avLst>
              <a:gd name="adj1" fmla="val 8333"/>
              <a:gd name="adj2" fmla="val 558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/>
          <p:cNvSpPr/>
          <p:nvPr/>
        </p:nvSpPr>
        <p:spPr>
          <a:xfrm rot="16200000">
            <a:off x="5740735" y="2355842"/>
            <a:ext cx="889000" cy="22945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562572" y="2594982"/>
            <a:ext cx="61465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954123" y="2594983"/>
            <a:ext cx="58084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814891" y="1079859"/>
            <a:ext cx="9248540" cy="5086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924947" y="4069656"/>
            <a:ext cx="930935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34439" y="3717992"/>
            <a:ext cx="772502" cy="382792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34325" y="3426598"/>
            <a:ext cx="1040399" cy="28500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575364" y="3977521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Reduce frequency component coefficients / quantization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803040" y="4212159"/>
            <a:ext cx="1121907" cy="28046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803039" y="3717992"/>
            <a:ext cx="2052842" cy="527024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7330885" y="3565952"/>
            <a:ext cx="1492631" cy="78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Reduce mesh density</a:t>
            </a:r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6874723" y="3569100"/>
            <a:ext cx="505918" cy="116314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Image encoding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941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00" y="1417639"/>
            <a:ext cx="7507898" cy="2860795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69441"/>
            <a:ext cx="9000929" cy="242217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863380" y="190689"/>
            <a:ext cx="7746706" cy="94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Another example: augmented reality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criteria: </a:t>
            </a:r>
            <a:r>
              <a:rPr lang="en-US" dirty="0" smtClean="0"/>
              <a:t>the </a:t>
            </a:r>
            <a:r>
              <a:rPr lang="en-US" dirty="0"/>
              <a:t>data contains the critical information. </a:t>
            </a:r>
            <a:r>
              <a:rPr lang="en-US" dirty="0" smtClean="0"/>
              <a:t>the beacon can deliver the stored multimedia data within a few seconds. The system has more than 3 years lifetime. </a:t>
            </a:r>
            <a:endParaRPr lang="en-US" dirty="0"/>
          </a:p>
          <a:p>
            <a:r>
              <a:rPr lang="en-US" dirty="0"/>
              <a:t>Risk and mitigation</a:t>
            </a:r>
            <a:r>
              <a:rPr lang="en-US" dirty="0" smtClean="0"/>
              <a:t>: if the compressed data size is not small enough to fulfill the success criteria, we can apply a combination of packet rolling mechanism and extra beacons.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7996498" cy="10588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m</a:t>
            </a:r>
            <a:r>
              <a:rPr lang="en-US" dirty="0" smtClean="0">
                <a:latin typeface="Gill Sans"/>
                <a:cs typeface="Gill Sans"/>
              </a:rPr>
              <a:t>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6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43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Planned experiments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26690" y="1905835"/>
            <a:ext cx="85841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Image Beacon System Performance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1. Compare the image compression performance with JPEG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2. Evaluate the system performance with different number of beacons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3. Evaluate the system performance with different types of input images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4. User study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cs-CZ" sz="2000" b="1" dirty="0" err="1">
                <a:solidFill>
                  <a:srgbClr val="000000"/>
                </a:solidFill>
              </a:rPr>
              <a:t>Augmented</a:t>
            </a:r>
            <a:r>
              <a:rPr lang="cs-CZ" sz="2000" b="1" dirty="0">
                <a:solidFill>
                  <a:srgbClr val="000000"/>
                </a:solidFill>
              </a:rPr>
              <a:t> Reality </a:t>
            </a:r>
            <a:r>
              <a:rPr lang="cs-CZ" sz="2000" b="1" dirty="0" err="1">
                <a:solidFill>
                  <a:srgbClr val="000000"/>
                </a:solidFill>
              </a:rPr>
              <a:t>Beacon</a:t>
            </a:r>
            <a:r>
              <a:rPr lang="cs-CZ" sz="2000" b="1" dirty="0">
                <a:solidFill>
                  <a:srgbClr val="000000"/>
                </a:solidFill>
              </a:rPr>
              <a:t> Performance</a:t>
            </a:r>
          </a:p>
          <a:p>
            <a:r>
              <a:rPr lang="cs-CZ" sz="2000" dirty="0">
                <a:solidFill>
                  <a:srgbClr val="000000"/>
                </a:solidFill>
              </a:rPr>
              <a:t>5. </a:t>
            </a:r>
            <a:r>
              <a:rPr lang="cs-CZ" sz="2000" dirty="0" err="1">
                <a:solidFill>
                  <a:srgbClr val="000000"/>
                </a:solidFill>
              </a:rPr>
              <a:t>Measure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memory</a:t>
            </a:r>
            <a:r>
              <a:rPr lang="cs-CZ" sz="2000" dirty="0">
                <a:solidFill>
                  <a:srgbClr val="000000"/>
                </a:solidFill>
              </a:rPr>
              <a:t>/</a:t>
            </a:r>
            <a:r>
              <a:rPr lang="cs-CZ" sz="2000" dirty="0" err="1">
                <a:solidFill>
                  <a:srgbClr val="000000"/>
                </a:solidFill>
              </a:rPr>
              <a:t>running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time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cost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for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every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component</a:t>
            </a:r>
            <a:r>
              <a:rPr lang="cs-CZ" sz="2000" dirty="0">
                <a:solidFill>
                  <a:srgbClr val="000000"/>
                </a:solidFill>
              </a:rPr>
              <a:t> in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system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6. </a:t>
            </a:r>
            <a:r>
              <a:rPr lang="cs-CZ" sz="2000" dirty="0" err="1">
                <a:solidFill>
                  <a:srgbClr val="000000"/>
                </a:solidFill>
              </a:rPr>
              <a:t>System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localization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peroformance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000000"/>
                </a:solidFill>
              </a:rPr>
              <a:t>7. User study </a:t>
            </a:r>
          </a:p>
          <a:p>
            <a:endParaRPr lang="cs-CZ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44</a:t>
            </a:fld>
            <a:endParaRPr lang="en-US"/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2555"/>
          <a:stretch>
            <a:fillRect/>
          </a:stretch>
        </p:blipFill>
        <p:spPr>
          <a:xfrm>
            <a:off x="1981200" y="2140373"/>
            <a:ext cx="4762124" cy="26189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0918" y="3140213"/>
            <a:ext cx="1032668" cy="725751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Compression result</a:t>
            </a:r>
            <a:endParaRPr lang="en-US" sz="2500" dirty="0"/>
          </a:p>
        </p:txBody>
      </p:sp>
      <p:pic>
        <p:nvPicPr>
          <p:cNvPr id="3" name="Picture 2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24" y="2704969"/>
            <a:ext cx="3759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790156" y="14195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7024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Region of interest mismatch: microscopy video system</a:t>
            </a:r>
          </a:p>
          <a:p>
            <a:pPr marL="514350" indent="-514350" algn="l">
              <a:buAutoNum type="arabicPeriod"/>
            </a:pPr>
            <a:endParaRPr lang="en-US" dirty="0">
              <a:solidFill>
                <a:srgbClr val="BFBFBF"/>
              </a:solidFill>
            </a:endParaRPr>
          </a:p>
          <a:p>
            <a:pPr algn="l"/>
            <a:r>
              <a:rPr lang="en-US" dirty="0">
                <a:solidFill>
                  <a:srgbClr val="BFBFBF"/>
                </a:solidFill>
              </a:rPr>
              <a:t>2. Energy mismatch: image beacon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3. Resolution mismatch: </a:t>
            </a:r>
            <a:r>
              <a:rPr lang="en-US" dirty="0" err="1">
                <a:solidFill>
                  <a:srgbClr val="000000"/>
                </a:solidFill>
              </a:rPr>
              <a:t>gigapixel</a:t>
            </a:r>
            <a:r>
              <a:rPr lang="en-US" dirty="0">
                <a:solidFill>
                  <a:srgbClr val="000000"/>
                </a:solidFill>
              </a:rPr>
              <a:t> camera system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45</a:t>
            </a:fld>
            <a:endParaRPr lang="en-US" dirty="0"/>
          </a:p>
        </p:txBody>
      </p:sp>
      <p:pic>
        <p:nvPicPr>
          <p:cNvPr id="9" name="Picture 8" descr="fig_1.png"/>
          <p:cNvPicPr>
            <a:picLocks noChangeAspect="1"/>
          </p:cNvPicPr>
          <p:nvPr/>
        </p:nvPicPr>
        <p:blipFill rotWithShape="1"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>
          <a:xfrm>
            <a:off x="7232679" y="3824875"/>
            <a:ext cx="3207533" cy="101045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15" y="5534635"/>
            <a:ext cx="2103642" cy="1183057"/>
          </a:xfrm>
          <a:prstGeom prst="rect">
            <a:avLst/>
          </a:prstGeom>
        </p:spPr>
      </p:pic>
      <p:pic>
        <p:nvPicPr>
          <p:cNvPr id="11" name="Picture 10" descr="micro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28" y="1788873"/>
            <a:ext cx="1755648" cy="1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10" y="2599952"/>
            <a:ext cx="2155825" cy="17462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3" y="2601222"/>
            <a:ext cx="3109595" cy="174879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83815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Research question</a:t>
            </a:r>
          </a:p>
        </p:txBody>
      </p:sp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t="12471" r="68926" b="57912"/>
          <a:stretch/>
        </p:blipFill>
        <p:spPr>
          <a:xfrm>
            <a:off x="3143251" y="1930206"/>
            <a:ext cx="2035629" cy="1708474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47</a:t>
            </a:fld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99" y="4004310"/>
            <a:ext cx="3109595" cy="1748790"/>
          </a:xfrm>
          <a:prstGeom prst="rect">
            <a:avLst/>
          </a:prstGeom>
        </p:spPr>
      </p:pic>
      <p:pic>
        <p:nvPicPr>
          <p:cNvPr id="13" name="Picture 12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2" t="12470" r="18081" b="57850"/>
          <a:stretch/>
        </p:blipFill>
        <p:spPr>
          <a:xfrm>
            <a:off x="7113018" y="1977880"/>
            <a:ext cx="1928365" cy="166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1376" y="5987018"/>
            <a:ext cx="116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~1G pixels</a:t>
            </a:r>
          </a:p>
        </p:txBody>
      </p:sp>
      <p:pic>
        <p:nvPicPr>
          <p:cNvPr id="3" name="Picture 2" descr="download copy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6" y="3859948"/>
            <a:ext cx="3035748" cy="20201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0929" y="60145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2M pixels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1376" y="1301655"/>
            <a:ext cx="615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two sides: imaging and display have mismatched resolution</a:t>
            </a:r>
          </a:p>
        </p:txBody>
      </p:sp>
    </p:spTree>
    <p:extLst>
      <p:ext uri="{BB962C8B-B14F-4D97-AF65-F5344CB8AC3E}">
        <p14:creationId xmlns:p14="http://schemas.microsoft.com/office/powerpoint/2010/main" val="13811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167" y="-144586"/>
            <a:ext cx="7746706" cy="302125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Mismatch: </a:t>
            </a:r>
            <a:r>
              <a:rPr lang="en-US" dirty="0">
                <a:latin typeface="Gill Sans"/>
                <a:cs typeface="Gill Sans"/>
              </a:rPr>
              <a:t>m</a:t>
            </a:r>
            <a:r>
              <a:rPr lang="en-US" dirty="0" smtClean="0">
                <a:latin typeface="Gill Sans"/>
                <a:cs typeface="Gill Sans"/>
              </a:rPr>
              <a:t>ulti-camera video compression:</a:t>
            </a:r>
            <a:br>
              <a:rPr lang="en-US" dirty="0" smtClean="0">
                <a:latin typeface="Gill Sans"/>
                <a:cs typeface="Gill Sans"/>
              </a:rPr>
            </a:b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 descr="big_diagram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67" y="2633075"/>
            <a:ext cx="8289070" cy="30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233656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For a multimedia system with mismatch on frame resolution, a compression method that </a:t>
            </a:r>
            <a:r>
              <a:rPr lang="en-US" dirty="0">
                <a:solidFill>
                  <a:srgbClr val="FF0000"/>
                </a:solidFill>
              </a:rPr>
              <a:t>prioritizes the content of interest </a:t>
            </a:r>
            <a:r>
              <a:rPr lang="en-US" dirty="0">
                <a:solidFill>
                  <a:srgbClr val="000000"/>
                </a:solidFill>
              </a:rPr>
              <a:t>can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more efficiently transmit the data. And the transmitted data is still useful for the application.</a:t>
            </a:r>
          </a:p>
          <a:p>
            <a:pPr algn="l"/>
            <a:r>
              <a:rPr lang="en-US" dirty="0"/>
              <a:t>For example, a </a:t>
            </a:r>
            <a:r>
              <a:rPr lang="en-US" dirty="0" err="1"/>
              <a:t>gigapixel</a:t>
            </a:r>
            <a:r>
              <a:rPr lang="en-US" dirty="0"/>
              <a:t> camera system that divide frame into tiles can compress and transmit only required tiles to the client. By doing this the pixel overhead (# pixel transmitted minus # pixel displayed) is greatly reduced. An optimal tile size can further improve the system performance.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7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167" y="-144585"/>
            <a:ext cx="7746706" cy="20380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Example 3: </a:t>
            </a:r>
            <a:r>
              <a:rPr lang="en-US" dirty="0" err="1" smtClean="0">
                <a:latin typeface="Gill Sans"/>
                <a:cs typeface="Gill Sans"/>
              </a:rPr>
              <a:t>gigapixel</a:t>
            </a:r>
            <a:r>
              <a:rPr lang="en-US" dirty="0" smtClean="0">
                <a:latin typeface="Gill Sans"/>
                <a:cs typeface="Gill Sans"/>
              </a:rPr>
              <a:t> camera viewing system</a:t>
            </a:r>
            <a:endParaRPr lang="en-US" sz="22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56" y="4336198"/>
            <a:ext cx="3109595" cy="174879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416658" y="1893486"/>
            <a:ext cx="6559225" cy="1260778"/>
            <a:chOff x="1608688" y="3056453"/>
            <a:chExt cx="8898368" cy="1947598"/>
          </a:xfrm>
        </p:grpSpPr>
        <p:sp>
          <p:nvSpPr>
            <p:cNvPr id="18" name="Rounded Rectangle 17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Acquisition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205924" y="3108450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Consumption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751217" y="3108450"/>
              <a:ext cx="2410569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Storage/Transmission</a:t>
              </a:r>
            </a:p>
          </p:txBody>
        </p:sp>
      </p:grpSp>
      <p:sp>
        <p:nvSpPr>
          <p:cNvPr id="21" name="Right Brace 20"/>
          <p:cNvSpPr/>
          <p:nvPr/>
        </p:nvSpPr>
        <p:spPr>
          <a:xfrm rot="16200000">
            <a:off x="8683271" y="2638624"/>
            <a:ext cx="889000" cy="1696228"/>
          </a:xfrm>
          <a:prstGeom prst="rightBrace">
            <a:avLst>
              <a:gd name="adj1" fmla="val 8333"/>
              <a:gd name="adj2" fmla="val 399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551978" y="2226366"/>
            <a:ext cx="889000" cy="2520742"/>
          </a:xfrm>
          <a:prstGeom prst="rightBrace">
            <a:avLst>
              <a:gd name="adj1" fmla="val 8333"/>
              <a:gd name="adj2" fmla="val 558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 rot="16200000">
            <a:off x="6372225" y="2242638"/>
            <a:ext cx="889000" cy="25209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download cop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52" y="4336198"/>
            <a:ext cx="3035748" cy="2020152"/>
          </a:xfrm>
          <a:prstGeom prst="rect">
            <a:avLst/>
          </a:prstGeom>
        </p:spPr>
      </p:pic>
      <p:pic>
        <p:nvPicPr>
          <p:cNvPr id="3" name="Picture 2" descr="download (1)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84" y="5165707"/>
            <a:ext cx="2381250" cy="1288217"/>
          </a:xfrm>
          <a:prstGeom prst="rect">
            <a:avLst/>
          </a:prstGeom>
        </p:spPr>
      </p:pic>
      <p:pic>
        <p:nvPicPr>
          <p:cNvPr id="5" name="Picture 4" descr="download (2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00" y="3772988"/>
            <a:ext cx="2070935" cy="138062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891698" y="2476500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494150" y="2460625"/>
            <a:ext cx="8255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28176" y="1924113"/>
          <a:ext cx="745041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889"/>
                <a:gridCol w="1792805"/>
                <a:gridCol w="1575119"/>
                <a:gridCol w="1862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Video?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 size tile?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 based 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video codecs?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Kopf</a:t>
                      </a:r>
                      <a:r>
                        <a:rPr lang="en-US" baseline="0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Makar</a:t>
                      </a:r>
                      <a:r>
                        <a:rPr lang="en-US" dirty="0" smtClean="0"/>
                        <a:t> et</a:t>
                      </a:r>
                      <a:r>
                        <a:rPr lang="en-US" baseline="0" dirty="0" smtClean="0"/>
                        <a:t>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Mavlankar</a:t>
                      </a:r>
                      <a:r>
                        <a:rPr lang="en-US" baseline="0" dirty="0" smtClean="0"/>
                        <a:t> et 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28177" y="4880612"/>
            <a:ext cx="8229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Kopf, J., </a:t>
            </a:r>
            <a:r>
              <a:rPr lang="en-US" sz="1200" dirty="0" err="1"/>
              <a:t>Uyttendaele</a:t>
            </a:r>
            <a:r>
              <a:rPr lang="en-US" sz="1200" dirty="0"/>
              <a:t>, M., </a:t>
            </a:r>
            <a:r>
              <a:rPr lang="en-US" sz="1200" dirty="0" err="1"/>
              <a:t>Deussen</a:t>
            </a:r>
            <a:r>
              <a:rPr lang="en-US" sz="1200" dirty="0"/>
              <a:t>, O., &amp; Cohen, M. F. (2007, August). Capturing and viewing </a:t>
            </a:r>
            <a:r>
              <a:rPr lang="en-US" sz="1200" dirty="0" err="1"/>
              <a:t>gigapixel</a:t>
            </a:r>
            <a:r>
              <a:rPr lang="en-US" sz="1200" dirty="0"/>
              <a:t> images. In </a:t>
            </a:r>
            <a:r>
              <a:rPr lang="en-US" sz="1200" dirty="0" err="1"/>
              <a:t>aCm</a:t>
            </a:r>
            <a:r>
              <a:rPr lang="en-US" sz="1200" dirty="0"/>
              <a:t> Transactions on Graphics (TOG) (Vol. 26, No. 3, p. 93). ACM.</a:t>
            </a:r>
          </a:p>
          <a:p>
            <a:endParaRPr lang="en-US" sz="1200" dirty="0"/>
          </a:p>
          <a:p>
            <a:r>
              <a:rPr lang="en-US" sz="1200" dirty="0" err="1"/>
              <a:t>Makar</a:t>
            </a:r>
            <a:r>
              <a:rPr lang="en-US" sz="1200" dirty="0"/>
              <a:t>, M., </a:t>
            </a:r>
            <a:r>
              <a:rPr lang="en-US" sz="1200" dirty="0" err="1"/>
              <a:t>Mavlankar</a:t>
            </a:r>
            <a:r>
              <a:rPr lang="en-US" sz="1200" dirty="0"/>
              <a:t>, A., &amp; </a:t>
            </a:r>
            <a:r>
              <a:rPr lang="en-US" sz="1200" dirty="0" err="1"/>
              <a:t>Girod</a:t>
            </a:r>
            <a:r>
              <a:rPr lang="en-US" sz="1200" dirty="0"/>
              <a:t>, B. (2009, November). Compression-aware digital pan/tilt/zoom. In Signals, Systems and Computers, 2009 Conference Record of the Forty-Third </a:t>
            </a:r>
            <a:r>
              <a:rPr lang="en-US" sz="1200" dirty="0" err="1"/>
              <a:t>Asilomar</a:t>
            </a:r>
            <a:r>
              <a:rPr lang="en-US" sz="1200" dirty="0"/>
              <a:t> Conference on (pp. 846-850). IEEE.</a:t>
            </a:r>
          </a:p>
          <a:p>
            <a:endParaRPr lang="en-US" sz="1200" dirty="0"/>
          </a:p>
          <a:p>
            <a:r>
              <a:rPr lang="en-US" sz="1200" dirty="0" err="1"/>
              <a:t>Mavlankar</a:t>
            </a:r>
            <a:r>
              <a:rPr lang="en-US" sz="1200" dirty="0"/>
              <a:t>, A., </a:t>
            </a:r>
            <a:r>
              <a:rPr lang="en-US" sz="1200" dirty="0" err="1"/>
              <a:t>Baccichet</a:t>
            </a:r>
            <a:r>
              <a:rPr lang="en-US" sz="1200" dirty="0"/>
              <a:t>, P., </a:t>
            </a:r>
            <a:r>
              <a:rPr lang="en-US" sz="1200" dirty="0" err="1"/>
              <a:t>Varodayan</a:t>
            </a:r>
            <a:r>
              <a:rPr lang="en-US" sz="1200" dirty="0"/>
              <a:t>, D., &amp; </a:t>
            </a:r>
            <a:r>
              <a:rPr lang="en-US" sz="1200" dirty="0" err="1"/>
              <a:t>Girod</a:t>
            </a:r>
            <a:r>
              <a:rPr lang="en-US" sz="1200" dirty="0"/>
              <a:t>, B. (2007, September). Optimal slice size for streaming regions of high resolution video with virtual pan/tilt/zoom functionality. In Signal Processing Conference, 2007 15th European (pp. 1275-1279). IEEE.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174701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72297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ill Sans"/>
                <a:cs typeface="Gill Sans"/>
              </a:rPr>
              <a:t>Approach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51</a:t>
            </a:fld>
            <a:endParaRPr lang="en-US" dirty="0"/>
          </a:p>
        </p:txBody>
      </p:sp>
      <p:pic>
        <p:nvPicPr>
          <p:cNvPr id="15" name="Picture 1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2" y="1907200"/>
            <a:ext cx="6211884" cy="2070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200" y="4008615"/>
            <a:ext cx="212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JPEG, H.264, H.265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56702" y="3793162"/>
            <a:ext cx="222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receives information about current ROI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4" y="4008615"/>
            <a:ext cx="127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tiles</a:t>
            </a:r>
          </a:p>
        </p:txBody>
      </p:sp>
      <p:pic>
        <p:nvPicPr>
          <p:cNvPr id="22" name="Picture 21" descr="Screen Shot 2017-02-03 at 1.40.5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1" t="26378"/>
          <a:stretch/>
        </p:blipFill>
        <p:spPr>
          <a:xfrm>
            <a:off x="5178332" y="4716493"/>
            <a:ext cx="1997075" cy="13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71913" y="103665"/>
            <a:ext cx="7040886" cy="718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latin typeface="Gill Sans"/>
                <a:cs typeface="Gill Sans"/>
              </a:rPr>
              <a:t>Approach</a:t>
            </a:r>
          </a:p>
        </p:txBody>
      </p:sp>
      <p:pic>
        <p:nvPicPr>
          <p:cNvPr id="16" name="Picture 15" descr="h264transmiss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247" r="13290"/>
          <a:stretch/>
        </p:blipFill>
        <p:spPr>
          <a:xfrm>
            <a:off x="6500568" y="1953909"/>
            <a:ext cx="4167433" cy="505796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524001" y="4487014"/>
            <a:ext cx="5413716" cy="146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06386" y="1123146"/>
            <a:ext cx="4844563" cy="4640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Problem statement: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4F81BD"/>
                </a:solidFill>
              </a:rPr>
              <a:t>Find a good time duration </a:t>
            </a:r>
            <a:r>
              <a:rPr lang="en-US" sz="3000" i="1" dirty="0">
                <a:solidFill>
                  <a:srgbClr val="4F81BD"/>
                </a:solidFill>
              </a:rPr>
              <a:t>t</a:t>
            </a:r>
            <a:r>
              <a:rPr lang="en-US" sz="3000" dirty="0">
                <a:solidFill>
                  <a:srgbClr val="4F81BD"/>
                </a:solidFill>
              </a:rPr>
              <a:t> for segment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4F81BD"/>
                </a:solidFill>
              </a:rPr>
              <a:t>Find a good size for a tile: </a:t>
            </a:r>
            <a:r>
              <a:rPr lang="en-US" sz="3000" i="1" dirty="0">
                <a:solidFill>
                  <a:srgbClr val="4F81BD"/>
                </a:solidFill>
              </a:rPr>
              <a:t>w</a:t>
            </a:r>
            <a:r>
              <a:rPr lang="en-US" sz="3000" dirty="0">
                <a:solidFill>
                  <a:srgbClr val="4F81BD"/>
                </a:solidFill>
              </a:rPr>
              <a:t> and </a:t>
            </a:r>
            <a:r>
              <a:rPr lang="en-US" sz="3000" i="1" dirty="0">
                <a:solidFill>
                  <a:srgbClr val="4F81BD"/>
                </a:solidFill>
              </a:rPr>
              <a:t>h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19" name="Right Brace 18"/>
          <p:cNvSpPr/>
          <p:nvPr/>
        </p:nvSpPr>
        <p:spPr>
          <a:xfrm rot="16200000">
            <a:off x="9346834" y="1756770"/>
            <a:ext cx="480857" cy="4678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439659" y="1287631"/>
            <a:ext cx="480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</a:t>
            </a:r>
          </a:p>
        </p:txBody>
      </p:sp>
      <p:sp>
        <p:nvSpPr>
          <p:cNvPr id="21" name="Right Brace 20"/>
          <p:cNvSpPr/>
          <p:nvPr/>
        </p:nvSpPr>
        <p:spPr>
          <a:xfrm rot="10800000">
            <a:off x="6697289" y="2028667"/>
            <a:ext cx="480857" cy="4678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7631763">
            <a:off x="7271035" y="1680792"/>
            <a:ext cx="480857" cy="4678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41789" y="1258486"/>
            <a:ext cx="480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69226" y="1990683"/>
            <a:ext cx="4808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Pixel overhead: [pixel transmitted] – [pixel displayed]</a:t>
            </a:r>
          </a:p>
          <a:p>
            <a:r>
              <a:rPr lang="en-US" dirty="0" smtClean="0"/>
              <a:t>Expected pixel overhead = </a:t>
            </a:r>
            <a:r>
              <a:rPr lang="en-US" dirty="0"/>
              <a:t> s−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Expected pixel overhead = </a:t>
            </a:r>
          </a:p>
          <a:p>
            <a:pPr marL="457200" lvl="1" indent="0">
              <a:buNone/>
            </a:pP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smtClean="0"/>
              <a:t>s</a:t>
            </a:r>
            <a:r>
              <a:rPr lang="de-DE" baseline="-25000" dirty="0" smtClean="0"/>
              <a:t>w</a:t>
            </a:r>
            <a:r>
              <a:rPr lang="de-DE" dirty="0" smtClean="0"/>
              <a:t>−1)</a:t>
            </a:r>
            <a:r>
              <a:rPr lang="de-DE" dirty="0"/>
              <a:t>(s</a:t>
            </a:r>
            <a:r>
              <a:rPr lang="de-DE" baseline="-25000" dirty="0"/>
              <a:t>h</a:t>
            </a:r>
            <a:r>
              <a:rPr lang="de-DE" dirty="0"/>
              <a:t>−</a:t>
            </a:r>
            <a:r>
              <a:rPr lang="de-DE" dirty="0" smtClean="0"/>
              <a:t>1) + </a:t>
            </a:r>
            <a:r>
              <a:rPr lang="de-DE" dirty="0" err="1" smtClean="0"/>
              <a:t>d</a:t>
            </a:r>
            <a:r>
              <a:rPr lang="de-DE" baseline="-25000" dirty="0" err="1" smtClean="0"/>
              <a:t>h</a:t>
            </a:r>
            <a:r>
              <a:rPr lang="de-DE" dirty="0" smtClean="0"/>
              <a:t>(</a:t>
            </a:r>
            <a:r>
              <a:rPr lang="de-DE" dirty="0"/>
              <a:t>s</a:t>
            </a:r>
            <a:r>
              <a:rPr lang="de-DE" baseline="-25000" dirty="0"/>
              <a:t>w</a:t>
            </a:r>
            <a:r>
              <a:rPr lang="de-DE" dirty="0"/>
              <a:t>−</a:t>
            </a:r>
            <a:r>
              <a:rPr lang="de-DE" dirty="0" smtClean="0"/>
              <a:t>1) + </a:t>
            </a:r>
            <a:r>
              <a:rPr lang="de-DE" dirty="0" err="1" smtClean="0"/>
              <a:t>d</a:t>
            </a:r>
            <a:r>
              <a:rPr lang="de-DE" baseline="-25000" dirty="0" err="1" smtClean="0"/>
              <a:t>w</a:t>
            </a:r>
            <a:r>
              <a:rPr lang="de-DE" dirty="0" smtClean="0"/>
              <a:t>(s</a:t>
            </a:r>
            <a:r>
              <a:rPr lang="de-DE" baseline="-25000" dirty="0" smtClean="0"/>
              <a:t>h</a:t>
            </a:r>
            <a:r>
              <a:rPr lang="de-DE" dirty="0" smtClean="0"/>
              <a:t>−1)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 result on optimal temporal segment 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Definition</a:t>
            </a:r>
            <a:endParaRPr lang="en-US" sz="2500" dirty="0"/>
          </a:p>
        </p:txBody>
      </p:sp>
      <p:pic>
        <p:nvPicPr>
          <p:cNvPr id="5" name="Picture 4" descr="Screen Shot 2017-02-03 at 1.4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69" y="3792546"/>
            <a:ext cx="2478406" cy="186315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53</a:t>
            </a:fld>
            <a:endParaRPr lang="en-US" dirty="0"/>
          </a:p>
        </p:txBody>
      </p:sp>
      <p:pic>
        <p:nvPicPr>
          <p:cNvPr id="2" name="Picture 1" descr="on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35" y="2779404"/>
            <a:ext cx="2771140" cy="6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criteria: </a:t>
            </a:r>
            <a:r>
              <a:rPr lang="en-US" dirty="0" smtClean="0"/>
              <a:t>an optimal tile size is found. The system achieves the best possible performance in terms of pixel overhead. </a:t>
            </a:r>
            <a:endParaRPr lang="en-US" dirty="0"/>
          </a:p>
          <a:p>
            <a:r>
              <a:rPr lang="en-US" dirty="0"/>
              <a:t>Risk and mitigation: </a:t>
            </a:r>
            <a:r>
              <a:rPr lang="en-US" dirty="0" smtClean="0"/>
              <a:t>the limitation in implementation may only allow a fixed set of tile size configurations. For this case we pick the one that is closest to the optimal setting in theory.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0375" y="-53974"/>
            <a:ext cx="8480425" cy="10588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Success criteria/risk </a:t>
            </a:r>
            <a:r>
              <a:rPr lang="en-US" dirty="0">
                <a:latin typeface="Gill Sans"/>
                <a:cs typeface="Gill Sans"/>
              </a:rPr>
              <a:t>and </a:t>
            </a:r>
            <a:r>
              <a:rPr lang="en-US" dirty="0" smtClean="0">
                <a:latin typeface="Gill Sans"/>
                <a:cs typeface="Gill Sans"/>
              </a:rPr>
              <a:t>mitigation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4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55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Planned experiments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8530" y="1963523"/>
            <a:ext cx="79122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1. Derive the optimal length of the tile video stream analytically, with the similar approach as the related work.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2. </a:t>
            </a:r>
            <a:r>
              <a:rPr lang="cs-CZ" sz="2000" dirty="0" err="1">
                <a:solidFill>
                  <a:srgbClr val="000000"/>
                </a:solidFill>
              </a:rPr>
              <a:t>Verify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result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with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empirical</a:t>
            </a:r>
            <a:r>
              <a:rPr lang="cs-CZ" sz="2000" dirty="0">
                <a:solidFill>
                  <a:srgbClr val="000000"/>
                </a:solidFill>
              </a:rPr>
              <a:t> study</a:t>
            </a:r>
          </a:p>
          <a:p>
            <a:r>
              <a:rPr lang="cs-CZ" sz="2000" dirty="0">
                <a:solidFill>
                  <a:srgbClr val="000000"/>
                </a:solidFill>
              </a:rPr>
              <a:t>3. Study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case </a:t>
            </a:r>
            <a:r>
              <a:rPr lang="cs-CZ" sz="2000" dirty="0" err="1">
                <a:solidFill>
                  <a:srgbClr val="000000"/>
                </a:solidFill>
              </a:rPr>
              <a:t>when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arbitrary</a:t>
            </a:r>
            <a:r>
              <a:rPr lang="cs-CZ" sz="2000" dirty="0">
                <a:solidFill>
                  <a:srgbClr val="000000"/>
                </a:solidFill>
              </a:rPr>
              <a:t> tile </a:t>
            </a:r>
            <a:r>
              <a:rPr lang="cs-CZ" sz="2000" dirty="0" err="1">
                <a:solidFill>
                  <a:srgbClr val="000000"/>
                </a:solidFill>
              </a:rPr>
              <a:t>size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can</a:t>
            </a:r>
            <a:r>
              <a:rPr lang="cs-CZ" sz="2000" dirty="0">
                <a:solidFill>
                  <a:srgbClr val="000000"/>
                </a:solidFill>
              </a:rPr>
              <a:t> not </a:t>
            </a:r>
            <a:r>
              <a:rPr lang="cs-CZ" sz="2000" dirty="0" err="1">
                <a:solidFill>
                  <a:srgbClr val="000000"/>
                </a:solidFill>
              </a:rPr>
              <a:t>be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achieved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4. </a:t>
            </a:r>
            <a:r>
              <a:rPr lang="cs-CZ" sz="2000" dirty="0" err="1">
                <a:solidFill>
                  <a:srgbClr val="000000"/>
                </a:solidFill>
              </a:rPr>
              <a:t>Add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factor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that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hardware </a:t>
            </a:r>
            <a:r>
              <a:rPr lang="cs-CZ" sz="2000" dirty="0" err="1">
                <a:solidFill>
                  <a:srgbClr val="000000"/>
                </a:solidFill>
              </a:rPr>
              <a:t>will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have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different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encoding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efficiency</a:t>
            </a:r>
            <a:r>
              <a:rPr lang="cs-CZ" sz="2000" dirty="0">
                <a:solidFill>
                  <a:srgbClr val="000000"/>
                </a:solidFill>
              </a:rPr>
              <a:t> on </a:t>
            </a:r>
            <a:r>
              <a:rPr lang="cs-CZ" sz="2000" dirty="0" err="1">
                <a:solidFill>
                  <a:srgbClr val="000000"/>
                </a:solidFill>
              </a:rPr>
              <a:t>vairous</a:t>
            </a:r>
            <a:r>
              <a:rPr lang="cs-CZ" sz="2000" dirty="0">
                <a:solidFill>
                  <a:srgbClr val="000000"/>
                </a:solidFill>
              </a:rPr>
              <a:t> tile </a:t>
            </a:r>
            <a:r>
              <a:rPr lang="cs-CZ" sz="2000" dirty="0" err="1">
                <a:solidFill>
                  <a:srgbClr val="000000"/>
                </a:solidFill>
              </a:rPr>
              <a:t>sizes</a:t>
            </a:r>
            <a:endParaRPr lang="cs-CZ" sz="2000" dirty="0">
              <a:solidFill>
                <a:srgbClr val="000000"/>
              </a:solidFill>
            </a:endParaRPr>
          </a:p>
          <a:p>
            <a:r>
              <a:rPr lang="cs-CZ" sz="2000" dirty="0">
                <a:solidFill>
                  <a:srgbClr val="000000"/>
                </a:solidFill>
              </a:rPr>
              <a:t>5. </a:t>
            </a:r>
            <a:r>
              <a:rPr lang="cs-CZ" sz="2000" dirty="0" err="1">
                <a:solidFill>
                  <a:srgbClr val="000000"/>
                </a:solidFill>
              </a:rPr>
              <a:t>Evaluate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the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system</a:t>
            </a:r>
            <a:r>
              <a:rPr lang="cs-CZ" sz="2000" dirty="0">
                <a:solidFill>
                  <a:srgbClr val="000000"/>
                </a:solidFill>
              </a:rPr>
              <a:t> performance in </a:t>
            </a:r>
            <a:r>
              <a:rPr lang="cs-CZ" sz="2000" dirty="0" err="1">
                <a:solidFill>
                  <a:srgbClr val="000000"/>
                </a:solidFill>
              </a:rPr>
              <a:t>terms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of</a:t>
            </a:r>
            <a:r>
              <a:rPr lang="cs-CZ" sz="2000" dirty="0">
                <a:solidFill>
                  <a:srgbClr val="000000"/>
                </a:solidFill>
              </a:rPr>
              <a:t> data </a:t>
            </a:r>
            <a:r>
              <a:rPr lang="cs-CZ" sz="2000" dirty="0" err="1">
                <a:solidFill>
                  <a:srgbClr val="000000"/>
                </a:solidFill>
              </a:rPr>
              <a:t>processing</a:t>
            </a:r>
            <a:r>
              <a:rPr lang="cs-CZ" sz="2000" dirty="0">
                <a:solidFill>
                  <a:srgbClr val="000000"/>
                </a:solidFill>
              </a:rPr>
              <a:t> </a:t>
            </a:r>
            <a:r>
              <a:rPr lang="cs-CZ" sz="2000" dirty="0" err="1">
                <a:solidFill>
                  <a:srgbClr val="000000"/>
                </a:solidFill>
              </a:rPr>
              <a:t>time</a:t>
            </a:r>
            <a:endParaRPr lang="cs-CZ" sz="2000" dirty="0">
              <a:solidFill>
                <a:srgbClr val="000000"/>
              </a:solidFill>
            </a:endParaRPr>
          </a:p>
          <a:p>
            <a:endParaRPr lang="cs-CZ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Preliminary result: simulation (1D)</a:t>
            </a:r>
            <a:endParaRPr lang="en-US" sz="25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56</a:t>
            </a:fld>
            <a:endParaRPr lang="en-US" dirty="0"/>
          </a:p>
        </p:txBody>
      </p:sp>
      <p:pic>
        <p:nvPicPr>
          <p:cNvPr id="2" name="Picture 1" descr="simu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63" y="2431046"/>
            <a:ext cx="5816012" cy="4115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2125" y="1381125"/>
            <a:ext cx="4213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helps verify the analytical result</a:t>
            </a:r>
          </a:p>
          <a:p>
            <a:r>
              <a:rPr lang="en-US" dirty="0"/>
              <a:t>Trivial case: 1D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Schedule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24000" y="1841500"/>
          <a:ext cx="9144000" cy="363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Punched Tape 5"/>
          <p:cNvSpPr/>
          <p:nvPr/>
        </p:nvSpPr>
        <p:spPr>
          <a:xfrm>
            <a:off x="6000750" y="2762250"/>
            <a:ext cx="317500" cy="317500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00750" y="3079750"/>
            <a:ext cx="0" cy="31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unched Tape 9"/>
          <p:cNvSpPr/>
          <p:nvPr/>
        </p:nvSpPr>
        <p:spPr>
          <a:xfrm>
            <a:off x="6096000" y="2762250"/>
            <a:ext cx="317500" cy="317500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096000" y="3079750"/>
            <a:ext cx="0" cy="31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ched Tape 11"/>
          <p:cNvSpPr/>
          <p:nvPr/>
        </p:nvSpPr>
        <p:spPr>
          <a:xfrm>
            <a:off x="9201150" y="2755900"/>
            <a:ext cx="317500" cy="317500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201150" y="3073400"/>
            <a:ext cx="0" cy="31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9452" y="851308"/>
            <a:ext cx="7246252" cy="69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Published:</a:t>
            </a:r>
            <a:endParaRPr lang="en-US" sz="1400" dirty="0"/>
          </a:p>
          <a:p>
            <a:pPr marL="4572"/>
            <a:r>
              <a:rPr lang="en-US" altLang="zh-CN" sz="1400" dirty="0"/>
              <a:t>1. </a:t>
            </a:r>
            <a:r>
              <a:rPr lang="en-US" sz="1400" dirty="0"/>
              <a:t>Shao, C., </a:t>
            </a:r>
            <a:r>
              <a:rPr lang="en-US" sz="1400" dirty="0" err="1"/>
              <a:t>Zhong</a:t>
            </a:r>
            <a:r>
              <a:rPr lang="en-US" sz="1400" dirty="0"/>
              <a:t>, A., </a:t>
            </a:r>
            <a:r>
              <a:rPr lang="en-US" sz="1400" dirty="0" err="1"/>
              <a:t>Cribb</a:t>
            </a:r>
            <a:r>
              <a:rPr lang="en-US" sz="140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4572"/>
            <a:endParaRPr lang="en-US" sz="1400" dirty="0"/>
          </a:p>
          <a:p>
            <a:pPr marL="4572"/>
            <a:r>
              <a:rPr lang="en-US" sz="1400" dirty="0"/>
              <a:t>2. Shao, C., </a:t>
            </a:r>
            <a:r>
              <a:rPr lang="en-US" sz="1400" dirty="0" err="1"/>
              <a:t>Nirjon</a:t>
            </a:r>
            <a:r>
              <a:rPr lang="en-US" sz="1400" dirty="0"/>
              <a:t>, S., &amp; </a:t>
            </a:r>
            <a:r>
              <a:rPr lang="en-US" sz="1400" dirty="0" err="1"/>
              <a:t>Frahm</a:t>
            </a:r>
            <a:r>
              <a:rPr lang="en-US" sz="140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4572"/>
            <a:endParaRPr lang="en-US" sz="1400" dirty="0"/>
          </a:p>
          <a:p>
            <a:pPr marL="4572"/>
            <a:r>
              <a:rPr lang="en-US" sz="1400" dirty="0"/>
              <a:t>3. Shao, C., &amp; </a:t>
            </a:r>
            <a:r>
              <a:rPr lang="en-US" sz="1400" dirty="0" err="1"/>
              <a:t>Nirjon</a:t>
            </a:r>
            <a:r>
              <a:rPr lang="en-US" sz="1400" dirty="0"/>
              <a:t>, S. (2017) </a:t>
            </a:r>
            <a:r>
              <a:rPr lang="en-US" sz="1400" dirty="0" err="1"/>
              <a:t>ImageBeacon</a:t>
            </a:r>
            <a:r>
              <a:rPr lang="en-US" sz="140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400" dirty="0" err="1"/>
              <a:t>IoTDI</a:t>
            </a:r>
            <a:r>
              <a:rPr lang="en-US" sz="1400" dirty="0"/>
              <a:t> 2017), 12 </a:t>
            </a:r>
            <a:r>
              <a:rPr lang="en-US" sz="1400" dirty="0" err="1"/>
              <a:t>pg</a:t>
            </a:r>
            <a:r>
              <a:rPr lang="en-US" sz="1400" dirty="0"/>
              <a:t>, </a:t>
            </a:r>
          </a:p>
          <a:p>
            <a:endParaRPr lang="en-US" sz="1400" dirty="0"/>
          </a:p>
          <a:p>
            <a:r>
              <a:rPr lang="en-US" sz="1400" b="1" dirty="0"/>
              <a:t>Under Submission/In Preparation:</a:t>
            </a:r>
          </a:p>
          <a:p>
            <a:r>
              <a:rPr lang="en-US" sz="1400" dirty="0"/>
              <a:t>4. Shao, C., </a:t>
            </a:r>
            <a:r>
              <a:rPr lang="en-US" sz="1400" dirty="0" err="1"/>
              <a:t>Cribb</a:t>
            </a:r>
            <a:r>
              <a:rPr lang="en-US" sz="140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400" dirty="0"/>
          </a:p>
          <a:p>
            <a:r>
              <a:rPr lang="en-US" sz="1400" dirty="0"/>
              <a:t>5. Shao, C., Islam, B., &amp; </a:t>
            </a:r>
            <a:r>
              <a:rPr lang="en-US" sz="1400" dirty="0" err="1"/>
              <a:t>Nirjon</a:t>
            </a:r>
            <a:r>
              <a:rPr lang="en-US" sz="1400" dirty="0"/>
              <a:t>, S. MARBLE: Mobile Augmented Reality Using BLE Beacons</a:t>
            </a:r>
          </a:p>
          <a:p>
            <a:endParaRPr lang="en-US" sz="1400" dirty="0"/>
          </a:p>
          <a:p>
            <a:r>
              <a:rPr lang="en-US" sz="1400" dirty="0"/>
              <a:t>6. Shao, C. et al, Optimal Temporal Slice Size for Streaming Regions of High Resolution Video</a:t>
            </a:r>
          </a:p>
          <a:p>
            <a:endParaRPr lang="en-US" sz="1400" dirty="0"/>
          </a:p>
          <a:p>
            <a:r>
              <a:rPr lang="en-US" sz="1400" b="1" dirty="0"/>
              <a:t>Other work as coauthor: </a:t>
            </a:r>
          </a:p>
          <a:p>
            <a:r>
              <a:rPr lang="en-US" sz="1400" dirty="0"/>
              <a:t>7. </a:t>
            </a:r>
            <a:r>
              <a:rPr lang="en-US" sz="1400" dirty="0" err="1"/>
              <a:t>Cribb</a:t>
            </a:r>
            <a:r>
              <a:rPr lang="en-US" sz="1400" dirty="0"/>
              <a:t>, J.A., Osborne, L.D., </a:t>
            </a:r>
            <a:r>
              <a:rPr lang="en-US" sz="1400" dirty="0" err="1"/>
              <a:t>Beicker</a:t>
            </a:r>
            <a:r>
              <a:rPr lang="en-US" sz="1400" dirty="0"/>
              <a:t>, K., </a:t>
            </a:r>
            <a:r>
              <a:rPr lang="en-US" sz="1400" dirty="0" err="1"/>
              <a:t>Psioda</a:t>
            </a:r>
            <a:r>
              <a:rPr lang="en-US" sz="1400" dirty="0"/>
              <a:t>, M., Chen, J., O’Brien, E.T., Taylor II, R.M., </a:t>
            </a:r>
            <a:r>
              <a:rPr lang="en-US" sz="1400" dirty="0" err="1"/>
              <a:t>Vicci</a:t>
            </a:r>
            <a:r>
              <a:rPr lang="en-US" sz="1400" dirty="0"/>
              <a:t>, L., Hsiao, J.P.L., Shao, C. and </a:t>
            </a:r>
            <a:r>
              <a:rPr lang="en-US" sz="1400" dirty="0" err="1"/>
              <a:t>Falvo</a:t>
            </a:r>
            <a:r>
              <a:rPr lang="en-US" sz="1400" dirty="0"/>
              <a:t>, M., 2016. An automated high-throughput array microscope for cancer cell mechanics. Scientific reports, 6.</a:t>
            </a:r>
          </a:p>
          <a:p>
            <a:endParaRPr lang="en-US" sz="1400" dirty="0"/>
          </a:p>
          <a:p>
            <a:r>
              <a:rPr lang="en-US" sz="1400" dirty="0"/>
              <a:t>([1, 4, 7]: region of interest mismatch; [2, 3, 5]: energy constraint mismatch; [6]: resolution mismatch)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9800" y="4191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Papers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3560" y="863832"/>
            <a:ext cx="7229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Gill Sans"/>
                <a:cs typeface="Gill Sans"/>
              </a:rPr>
              <a:t>People are using existing software/hardware in building a new system.</a:t>
            </a:r>
          </a:p>
          <a:p>
            <a:endParaRPr lang="en-US" sz="3500" dirty="0">
              <a:latin typeface="Gill Sans"/>
              <a:cs typeface="Gill Sans"/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 descr="download cop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27" y="2415650"/>
            <a:ext cx="3035748" cy="2020152"/>
          </a:xfrm>
          <a:prstGeom prst="rect">
            <a:avLst/>
          </a:prstGeom>
        </p:spPr>
      </p:pic>
      <p:pic>
        <p:nvPicPr>
          <p:cNvPr id="6" name="Picture 5" descr="download (3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0" y="2841625"/>
            <a:ext cx="2121693" cy="181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716" y="4483427"/>
            <a:ext cx="4643596" cy="17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09800" y="246306"/>
            <a:ext cx="6506292" cy="86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Gill Sans"/>
                <a:cs typeface="Gill Sans"/>
              </a:rPr>
              <a:t>Questions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in-qimg-0ddbcff737b241c60c7353c645a80bbf-c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16" y="795472"/>
            <a:ext cx="7485331" cy="51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996" y="433527"/>
            <a:ext cx="853100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Gill Sans"/>
                <a:cs typeface="Gill Sans"/>
              </a:rPr>
              <a:t>Traditional compression techniques are designed based on assumptions</a:t>
            </a:r>
          </a:p>
          <a:p>
            <a:endParaRPr lang="en-US" sz="2500" dirty="0"/>
          </a:p>
        </p:txBody>
      </p:sp>
      <p:pic>
        <p:nvPicPr>
          <p:cNvPr id="23" name="Picture 22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b="57850"/>
          <a:stretch/>
        </p:blipFill>
        <p:spPr>
          <a:xfrm>
            <a:off x="2346212" y="2936074"/>
            <a:ext cx="7864588" cy="86135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346211" y="2410502"/>
            <a:ext cx="7747802" cy="1910201"/>
            <a:chOff x="1608688" y="3056453"/>
            <a:chExt cx="7747802" cy="1910201"/>
          </a:xfrm>
        </p:grpSpPr>
        <p:sp>
          <p:nvSpPr>
            <p:cNvPr id="25" name="Rounded Rectangle 24"/>
            <p:cNvSpPr/>
            <p:nvPr/>
          </p:nvSpPr>
          <p:spPr>
            <a:xfrm>
              <a:off x="1608688" y="3056453"/>
              <a:ext cx="2496439" cy="1910200"/>
            </a:xfrm>
            <a:prstGeom prst="roundRect">
              <a:avLst/>
            </a:prstGeom>
            <a:noFill/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353299" y="3071052"/>
              <a:ext cx="2410569" cy="18956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1832064" y="4543616"/>
            <a:ext cx="1876062" cy="906848"/>
          </a:xfrm>
          <a:prstGeom prst="wedgeRectCallout">
            <a:avLst>
              <a:gd name="adj1" fmla="val 64236"/>
              <a:gd name="adj2" fmla="val -128595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Resolution does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match display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948722" y="4644205"/>
            <a:ext cx="1876062" cy="906848"/>
          </a:xfrm>
          <a:prstGeom prst="wedgeRectCallout">
            <a:avLst>
              <a:gd name="adj1" fmla="val 57233"/>
              <a:gd name="adj2" fmla="val -135035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efficiency is the </a:t>
            </a:r>
            <a:r>
              <a:rPr lang="en-US" b="1" dirty="0">
                <a:solidFill>
                  <a:srgbClr val="FF0000"/>
                </a:solidFill>
              </a:rPr>
              <a:t>first concern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8080789" y="4543616"/>
            <a:ext cx="1876062" cy="906848"/>
          </a:xfrm>
          <a:prstGeom prst="wedgeRectCallout">
            <a:avLst>
              <a:gd name="adj1" fmla="val 33110"/>
              <a:gd name="adj2" fmla="val -130205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consumer being an </a:t>
            </a:r>
            <a:r>
              <a:rPr lang="en-US" dirty="0">
                <a:solidFill>
                  <a:srgbClr val="FF0000"/>
                </a:solidFill>
              </a:rPr>
              <a:t>analysis program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6996" y="1694418"/>
            <a:ext cx="827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existing hardware/software sometimes breaks the assumptions people made in designing a compression method.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8681" y="2482334"/>
            <a:ext cx="17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4607" y="2482334"/>
            <a:ext cx="222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Storage/Transmission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0789" y="2534191"/>
            <a:ext cx="193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Consumption</a:t>
            </a:r>
          </a:p>
        </p:txBody>
      </p:sp>
    </p:spTree>
    <p:extLst>
      <p:ext uri="{BB962C8B-B14F-4D97-AF65-F5344CB8AC3E}">
        <p14:creationId xmlns:p14="http://schemas.microsoft.com/office/powerpoint/2010/main" val="130616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6996" y="433528"/>
            <a:ext cx="7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I focus on these three mismatches:</a:t>
            </a:r>
            <a:endParaRPr lang="en-US" sz="2500" dirty="0"/>
          </a:p>
        </p:txBody>
      </p:sp>
      <p:pic>
        <p:nvPicPr>
          <p:cNvPr id="6" name="Picture 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/>
          <a:stretch/>
        </p:blipFill>
        <p:spPr>
          <a:xfrm>
            <a:off x="2326773" y="1878480"/>
            <a:ext cx="7864588" cy="25110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31014" y="5014510"/>
            <a:ext cx="817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design data compression methods that works better in systems with one or more these mismatches ?</a:t>
            </a:r>
          </a:p>
        </p:txBody>
      </p:sp>
    </p:spTree>
    <p:extLst>
      <p:ext uri="{BB962C8B-B14F-4D97-AF65-F5344CB8AC3E}">
        <p14:creationId xmlns:p14="http://schemas.microsoft.com/office/powerpoint/2010/main" val="19559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626" y="1743315"/>
            <a:ext cx="8169575" cy="4533865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2300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3" y="7222"/>
            <a:ext cx="4675723" cy="148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"/>
                <a:cs typeface="Gill Sans"/>
              </a:rPr>
              <a:t>Thesis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4591</Words>
  <Application>Microsoft Macintosh PowerPoint</Application>
  <PresentationFormat>Widescreen</PresentationFormat>
  <Paragraphs>667</Paragraphs>
  <Slides>61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Calibri</vt:lpstr>
      <vt:lpstr>Calibri (Body)</vt:lpstr>
      <vt:lpstr>Calibri Light</vt:lpstr>
      <vt:lpstr>DengXian</vt:lpstr>
      <vt:lpstr>Gill Sans</vt:lpstr>
      <vt:lpstr>Helvetica</vt:lpstr>
      <vt:lpstr>Serif</vt:lpstr>
      <vt:lpstr>Times New Roman</vt:lpstr>
      <vt:lpstr>Zapf Dingbats</vt:lpstr>
      <vt:lpstr>宋体</vt:lpstr>
      <vt:lpstr>Arial</vt:lpstr>
      <vt:lpstr>Office Theme</vt:lpstr>
      <vt:lpstr>Doctoral Dissertation Proposal: Generic Framework for Prioritizing Content of Interest in Multimedia Data Compression</vt:lpstr>
      <vt:lpstr>PowerPoint Presentation</vt:lpstr>
      <vt:lpstr>Example1: microscopy video</vt:lpstr>
      <vt:lpstr>PowerPoint Presentation</vt:lpstr>
      <vt:lpstr>Example 3: gigapixel camera viewing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Mismatch: microscopy video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PowerPoint Presentation</vt:lpstr>
      <vt:lpstr>Preliminary result: compression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criteria/risk and mitigation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Mismatch: multi-camera video compression: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criteria/risk and mitigation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</cp:revision>
  <dcterms:created xsi:type="dcterms:W3CDTF">2017-02-13T04:25:39Z</dcterms:created>
  <dcterms:modified xsi:type="dcterms:W3CDTF">2017-03-20T20:34:50Z</dcterms:modified>
</cp:coreProperties>
</file>